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x="18288000" cy="10287000"/>
  <p:notesSz cx="6858000" cy="9144000"/>
  <p:embeddedFontLst>
    <p:embeddedFont>
      <p:font typeface="Chromium One" charset="1" panose="02000503020000020004"/>
      <p:regular r:id="rId29"/>
    </p:embeddedFont>
    <p:embeddedFont>
      <p:font typeface="Oswald" charset="1" panose="00000500000000000000"/>
      <p:regular r:id="rId30"/>
    </p:embeddedFont>
    <p:embeddedFont>
      <p:font typeface="TAN Headline" charset="1" panose="00000000000000000000"/>
      <p:regular r:id="rId31"/>
    </p:embeddedFont>
    <p:embeddedFont>
      <p:font typeface="Oswald Bold" charset="1" panose="00000800000000000000"/>
      <p:regular r:id="rId32"/>
    </p:embeddedFont>
    <p:embeddedFont>
      <p:font typeface="DM Sans Italics" charset="1" panose="00000000000000000000"/>
      <p:regular r:id="rId33"/>
    </p:embeddedFont>
    <p:embeddedFont>
      <p:font typeface="Montserrat Classic" charset="1" panose="00000500000000000000"/>
      <p:regular r:id="rId34"/>
    </p:embeddedFont>
    <p:embeddedFont>
      <p:font typeface="Montserrat Classic Bold" charset="1" panose="00000800000000000000"/>
      <p:regular r:id="rId35"/>
    </p:embeddedFont>
    <p:embeddedFont>
      <p:font typeface="Feeling Passionate" charset="1" panose="02000500000000000000"/>
      <p:regular r:id="rId36"/>
    </p:embeddedFont>
    <p:embeddedFont>
      <p:font typeface="Open Sauce" charset="1" panose="00000500000000000000"/>
      <p:regular r:id="rId37"/>
    </p:embeddedFont>
    <p:embeddedFont>
      <p:font typeface="Open Sauce Bold" charset="1" panose="00000800000000000000"/>
      <p:regular r:id="rId38"/>
    </p:embeddedFont>
    <p:embeddedFont>
      <p:font typeface="Open Sans Bold" charset="1" panose="00000000000000000000"/>
      <p:regular r:id="rId39"/>
    </p:embeddedFont>
    <p:embeddedFont>
      <p:font typeface="Montserrat Bold" charset="1" panose="00000800000000000000"/>
      <p:regular r:id="rId40"/>
    </p:embeddedFont>
    <p:embeddedFont>
      <p:font typeface="Sloop Script Pro" charset="1" panose="0000000000000009000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2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5.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2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2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2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29.png" Type="http://schemas.openxmlformats.org/officeDocument/2006/relationships/image"/><Relationship Id="rId5" Target="../media/image3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31.png" Type="http://schemas.openxmlformats.org/officeDocument/2006/relationships/image"/><Relationship Id="rId5" Target="../media/image32.png" Type="http://schemas.openxmlformats.org/officeDocument/2006/relationships/image"/><Relationship Id="rId6" Target="../media/image3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34.png" Type="http://schemas.openxmlformats.org/officeDocument/2006/relationships/image"/><Relationship Id="rId5" Target="../media/image3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3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37.png" Type="http://schemas.openxmlformats.org/officeDocument/2006/relationships/image"/><Relationship Id="rId6" Target="../media/image38.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39.png" Type="http://schemas.openxmlformats.org/officeDocument/2006/relationships/image"/><Relationship Id="rId6" Target="../media/image40.png" Type="http://schemas.openxmlformats.org/officeDocument/2006/relationships/image"/><Relationship Id="rId7" Target="../media/image41.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42.png" Type="http://schemas.openxmlformats.org/officeDocument/2006/relationships/image"/><Relationship Id="rId6" Target="../media/image43.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4.png" Type="http://schemas.openxmlformats.org/officeDocument/2006/relationships/image"/><Relationship Id="rId6" Target="../media/image45.svg" Type="http://schemas.openxmlformats.org/officeDocument/2006/relationships/image"/><Relationship Id="rId7" Target="../media/image4.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13.jpeg" Type="http://schemas.openxmlformats.org/officeDocument/2006/relationships/image"/><Relationship Id="rId8" Target="../media/image14.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5.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6.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7.jpeg" Type="http://schemas.openxmlformats.org/officeDocument/2006/relationships/image"/><Relationship Id="rId6" Target="../media/image1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20.png" Type="http://schemas.openxmlformats.org/officeDocument/2006/relationships/image"/><Relationship Id="rId6" Target="../media/image2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22.png" Type="http://schemas.openxmlformats.org/officeDocument/2006/relationships/image"/><Relationship Id="rId6" Target="../media/image2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7659121">
            <a:off x="14955588" y="5539256"/>
            <a:ext cx="7629294" cy="7828566"/>
          </a:xfrm>
          <a:custGeom>
            <a:avLst/>
            <a:gdLst/>
            <a:ahLst/>
            <a:cxnLst/>
            <a:rect r="r" b="b" t="t" l="l"/>
            <a:pathLst>
              <a:path h="7828566" w="7629294">
                <a:moveTo>
                  <a:pt x="0" y="0"/>
                </a:moveTo>
                <a:lnTo>
                  <a:pt x="7629293" y="0"/>
                </a:lnTo>
                <a:lnTo>
                  <a:pt x="7629293"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482617" y="-4808407"/>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439325" y="156099"/>
            <a:ext cx="2519768" cy="2519768"/>
          </a:xfrm>
          <a:custGeom>
            <a:avLst/>
            <a:gdLst/>
            <a:ahLst/>
            <a:cxnLst/>
            <a:rect r="r" b="b" t="t" l="l"/>
            <a:pathLst>
              <a:path h="2519768" w="2519768">
                <a:moveTo>
                  <a:pt x="0" y="0"/>
                </a:moveTo>
                <a:lnTo>
                  <a:pt x="2519767" y="0"/>
                </a:lnTo>
                <a:lnTo>
                  <a:pt x="2519767" y="2519768"/>
                </a:lnTo>
                <a:lnTo>
                  <a:pt x="0" y="2519768"/>
                </a:lnTo>
                <a:lnTo>
                  <a:pt x="0" y="0"/>
                </a:lnTo>
                <a:close/>
              </a:path>
            </a:pathLst>
          </a:custGeom>
          <a:blipFill>
            <a:blip r:embed="rId5"/>
            <a:stretch>
              <a:fillRect l="0" t="0" r="0" b="0"/>
            </a:stretch>
          </a:blipFill>
        </p:spPr>
      </p:sp>
      <p:grpSp>
        <p:nvGrpSpPr>
          <p:cNvPr name="Group 6" id="6"/>
          <p:cNvGrpSpPr/>
          <p:nvPr/>
        </p:nvGrpSpPr>
        <p:grpSpPr>
          <a:xfrm rot="0">
            <a:off x="4260006" y="3537525"/>
            <a:ext cx="10287189" cy="4079354"/>
            <a:chOff x="0" y="0"/>
            <a:chExt cx="2709383" cy="1074398"/>
          </a:xfrm>
        </p:grpSpPr>
        <p:sp>
          <p:nvSpPr>
            <p:cNvPr name="Freeform 7" id="7"/>
            <p:cNvSpPr/>
            <p:nvPr/>
          </p:nvSpPr>
          <p:spPr>
            <a:xfrm flipH="false" flipV="false" rot="0">
              <a:off x="0" y="0"/>
              <a:ext cx="2709383" cy="1074398"/>
            </a:xfrm>
            <a:custGeom>
              <a:avLst/>
              <a:gdLst/>
              <a:ahLst/>
              <a:cxnLst/>
              <a:rect r="r" b="b" t="t" l="l"/>
              <a:pathLst>
                <a:path h="1074398" w="2709383">
                  <a:moveTo>
                    <a:pt x="0" y="0"/>
                  </a:moveTo>
                  <a:lnTo>
                    <a:pt x="2709383" y="0"/>
                  </a:lnTo>
                  <a:lnTo>
                    <a:pt x="2709383" y="1074398"/>
                  </a:lnTo>
                  <a:lnTo>
                    <a:pt x="0" y="1074398"/>
                  </a:lnTo>
                  <a:close/>
                </a:path>
              </a:pathLst>
            </a:custGeom>
            <a:solidFill>
              <a:srgbClr val="000000">
                <a:alpha val="0"/>
              </a:srgbClr>
            </a:solidFill>
            <a:ln w="38100" cap="sq">
              <a:solidFill>
                <a:srgbClr val="000000"/>
              </a:solidFill>
              <a:prstDash val="solid"/>
              <a:miter/>
            </a:ln>
          </p:spPr>
        </p:sp>
        <p:sp>
          <p:nvSpPr>
            <p:cNvPr name="TextBox 8" id="8"/>
            <p:cNvSpPr txBox="true"/>
            <p:nvPr/>
          </p:nvSpPr>
          <p:spPr>
            <a:xfrm>
              <a:off x="0" y="-19050"/>
              <a:ext cx="2709383" cy="1093448"/>
            </a:xfrm>
            <a:prstGeom prst="rect">
              <a:avLst/>
            </a:prstGeom>
          </p:spPr>
          <p:txBody>
            <a:bodyPr anchor="ctr" rtlCol="false" tIns="50800" lIns="50800" bIns="50800" rIns="50800"/>
            <a:lstStyle/>
            <a:p>
              <a:pPr algn="ctr">
                <a:lnSpc>
                  <a:spcPts val="2859"/>
                </a:lnSpc>
              </a:pPr>
            </a:p>
          </p:txBody>
        </p:sp>
      </p:grpSp>
      <p:sp>
        <p:nvSpPr>
          <p:cNvPr name="TextBox 9" id="9"/>
          <p:cNvSpPr txBox="true"/>
          <p:nvPr/>
        </p:nvSpPr>
        <p:spPr>
          <a:xfrm rot="0">
            <a:off x="2622310" y="3294184"/>
            <a:ext cx="13562582" cy="2619089"/>
          </a:xfrm>
          <a:prstGeom prst="rect">
            <a:avLst/>
          </a:prstGeom>
        </p:spPr>
        <p:txBody>
          <a:bodyPr anchor="t" rtlCol="false" tIns="0" lIns="0" bIns="0" rIns="0">
            <a:spAutoFit/>
          </a:bodyPr>
          <a:lstStyle/>
          <a:p>
            <a:pPr algn="ctr">
              <a:lnSpc>
                <a:spcPts val="20717"/>
              </a:lnSpc>
            </a:pPr>
            <a:r>
              <a:rPr lang="en-US" sz="15012" spc="1471">
                <a:solidFill>
                  <a:srgbClr val="231F20"/>
                </a:solidFill>
                <a:latin typeface="Chromium One"/>
                <a:ea typeface="Chromium One"/>
                <a:cs typeface="Chromium One"/>
                <a:sym typeface="Chromium One"/>
              </a:rPr>
              <a:t>BIOBYTES</a:t>
            </a:r>
          </a:p>
        </p:txBody>
      </p:sp>
      <p:sp>
        <p:nvSpPr>
          <p:cNvPr name="TextBox 10" id="10"/>
          <p:cNvSpPr txBox="true"/>
          <p:nvPr/>
        </p:nvSpPr>
        <p:spPr>
          <a:xfrm rot="0">
            <a:off x="4456190" y="2466976"/>
            <a:ext cx="9375621" cy="729978"/>
          </a:xfrm>
          <a:prstGeom prst="rect">
            <a:avLst/>
          </a:prstGeom>
        </p:spPr>
        <p:txBody>
          <a:bodyPr anchor="t" rtlCol="false" tIns="0" lIns="0" bIns="0" rIns="0">
            <a:spAutoFit/>
          </a:bodyPr>
          <a:lstStyle/>
          <a:p>
            <a:pPr algn="ctr">
              <a:lnSpc>
                <a:spcPts val="5958"/>
              </a:lnSpc>
            </a:pPr>
            <a:r>
              <a:rPr lang="en-US" sz="4317" spc="423">
                <a:solidFill>
                  <a:srgbClr val="231F20"/>
                </a:solidFill>
                <a:latin typeface="Oswald"/>
                <a:ea typeface="Oswald"/>
                <a:cs typeface="Oswald"/>
                <a:sym typeface="Oswald"/>
              </a:rPr>
              <a:t>SUMMER PROJECT </a:t>
            </a:r>
          </a:p>
        </p:txBody>
      </p:sp>
      <p:sp>
        <p:nvSpPr>
          <p:cNvPr name="TextBox 11" id="11"/>
          <p:cNvSpPr txBox="true"/>
          <p:nvPr/>
        </p:nvSpPr>
        <p:spPr>
          <a:xfrm rot="0">
            <a:off x="4456190" y="809625"/>
            <a:ext cx="9375621" cy="1733551"/>
          </a:xfrm>
          <a:prstGeom prst="rect">
            <a:avLst/>
          </a:prstGeom>
        </p:spPr>
        <p:txBody>
          <a:bodyPr anchor="t" rtlCol="false" tIns="0" lIns="0" bIns="0" rIns="0">
            <a:spAutoFit/>
          </a:bodyPr>
          <a:lstStyle/>
          <a:p>
            <a:pPr algn="ctr">
              <a:lnSpc>
                <a:spcPts val="13799"/>
              </a:lnSpc>
            </a:pPr>
            <a:r>
              <a:rPr lang="en-US" sz="9999" spc="979">
                <a:solidFill>
                  <a:srgbClr val="231F20"/>
                </a:solidFill>
                <a:latin typeface="Chromium One"/>
                <a:ea typeface="Chromium One"/>
                <a:cs typeface="Chromium One"/>
                <a:sym typeface="Chromium One"/>
              </a:rPr>
              <a:t>BIOSOC</a:t>
            </a:r>
          </a:p>
        </p:txBody>
      </p:sp>
      <p:sp>
        <p:nvSpPr>
          <p:cNvPr name="TextBox 12" id="12"/>
          <p:cNvSpPr txBox="true"/>
          <p:nvPr/>
        </p:nvSpPr>
        <p:spPr>
          <a:xfrm rot="0">
            <a:off x="4715790" y="5670360"/>
            <a:ext cx="9375621" cy="672447"/>
          </a:xfrm>
          <a:prstGeom prst="rect">
            <a:avLst/>
          </a:prstGeom>
        </p:spPr>
        <p:txBody>
          <a:bodyPr anchor="t" rtlCol="false" tIns="0" lIns="0" bIns="0" rIns="0">
            <a:spAutoFit/>
          </a:bodyPr>
          <a:lstStyle/>
          <a:p>
            <a:pPr algn="ctr">
              <a:lnSpc>
                <a:spcPts val="5406"/>
              </a:lnSpc>
            </a:pPr>
            <a:r>
              <a:rPr lang="en-US" sz="3917" spc="383">
                <a:solidFill>
                  <a:srgbClr val="000000"/>
                </a:solidFill>
                <a:latin typeface="Oswald"/>
                <a:ea typeface="Oswald"/>
                <a:cs typeface="Oswald"/>
                <a:sym typeface="Oswald"/>
              </a:rPr>
              <a:t>ML IN BIOLOGY</a:t>
            </a:r>
          </a:p>
        </p:txBody>
      </p:sp>
      <p:sp>
        <p:nvSpPr>
          <p:cNvPr name="TextBox 13" id="13"/>
          <p:cNvSpPr txBox="true"/>
          <p:nvPr/>
        </p:nvSpPr>
        <p:spPr>
          <a:xfrm rot="0">
            <a:off x="-15391" y="8320819"/>
            <a:ext cx="4731181" cy="1874962"/>
          </a:xfrm>
          <a:prstGeom prst="rect">
            <a:avLst/>
          </a:prstGeom>
        </p:spPr>
        <p:txBody>
          <a:bodyPr anchor="t" rtlCol="false" tIns="0" lIns="0" bIns="0" rIns="0">
            <a:spAutoFit/>
          </a:bodyPr>
          <a:lstStyle/>
          <a:p>
            <a:pPr algn="ctr">
              <a:lnSpc>
                <a:spcPts val="3745"/>
              </a:lnSpc>
            </a:pPr>
            <a:r>
              <a:rPr lang="en-US" sz="3174">
                <a:solidFill>
                  <a:srgbClr val="727171"/>
                </a:solidFill>
                <a:latin typeface="TAN Headline"/>
                <a:ea typeface="TAN Headline"/>
                <a:cs typeface="TAN Headline"/>
                <a:sym typeface="TAN Headline"/>
              </a:rPr>
              <a:t>Group 4:</a:t>
            </a:r>
          </a:p>
          <a:p>
            <a:pPr algn="ctr">
              <a:lnSpc>
                <a:spcPts val="3745"/>
              </a:lnSpc>
            </a:pPr>
            <a:r>
              <a:rPr lang="en-US" sz="3174">
                <a:solidFill>
                  <a:srgbClr val="727171"/>
                </a:solidFill>
                <a:latin typeface="TAN Headline"/>
                <a:ea typeface="TAN Headline"/>
                <a:cs typeface="TAN Headline"/>
                <a:sym typeface="TAN Headline"/>
              </a:rPr>
              <a:t>Md. Waqar Moid</a:t>
            </a:r>
          </a:p>
          <a:p>
            <a:pPr algn="ctr">
              <a:lnSpc>
                <a:spcPts val="3745"/>
              </a:lnSpc>
            </a:pPr>
            <a:r>
              <a:rPr lang="en-US" sz="3174">
                <a:solidFill>
                  <a:srgbClr val="727171"/>
                </a:solidFill>
                <a:latin typeface="TAN Headline"/>
                <a:ea typeface="TAN Headline"/>
                <a:cs typeface="TAN Headline"/>
                <a:sym typeface="TAN Headline"/>
              </a:rPr>
              <a:t>Sritama Sarkar</a:t>
            </a:r>
          </a:p>
          <a:p>
            <a:pPr algn="ctr">
              <a:lnSpc>
                <a:spcPts val="3745"/>
              </a:lnSpc>
            </a:pPr>
            <a:r>
              <a:rPr lang="en-US" sz="3174">
                <a:solidFill>
                  <a:srgbClr val="727171"/>
                </a:solidFill>
                <a:latin typeface="TAN Headline"/>
                <a:ea typeface="TAN Headline"/>
                <a:cs typeface="TAN Headline"/>
                <a:sym typeface="TAN Headline"/>
              </a:rPr>
              <a:t>Bhavnoor Singh</a:t>
            </a:r>
          </a:p>
        </p:txBody>
      </p:sp>
      <p:sp>
        <p:nvSpPr>
          <p:cNvPr name="TextBox 14" id="14"/>
          <p:cNvSpPr txBox="true"/>
          <p:nvPr/>
        </p:nvSpPr>
        <p:spPr>
          <a:xfrm rot="0">
            <a:off x="4715790" y="6714283"/>
            <a:ext cx="9375621" cy="495281"/>
          </a:xfrm>
          <a:prstGeom prst="rect">
            <a:avLst/>
          </a:prstGeom>
        </p:spPr>
        <p:txBody>
          <a:bodyPr anchor="t" rtlCol="false" tIns="0" lIns="0" bIns="0" rIns="0">
            <a:spAutoFit/>
          </a:bodyPr>
          <a:lstStyle/>
          <a:p>
            <a:pPr algn="ctr">
              <a:lnSpc>
                <a:spcPts val="4026"/>
              </a:lnSpc>
            </a:pPr>
            <a:r>
              <a:rPr lang="en-US" sz="2917" spc="285">
                <a:solidFill>
                  <a:srgbClr val="000000"/>
                </a:solidFill>
                <a:latin typeface="Oswald"/>
                <a:ea typeface="Oswald"/>
                <a:cs typeface="Oswald"/>
                <a:sym typeface="Oswald"/>
              </a:rPr>
              <a:t>MENTORS: NISCHAY PATEL AND SIKHA VAMSI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910223">
            <a:off x="12390723" y="-581496"/>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927989">
            <a:off x="-6493893" y="10303726"/>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922635" y="442913"/>
            <a:ext cx="14612765" cy="1303627"/>
          </a:xfrm>
          <a:prstGeom prst="rect">
            <a:avLst/>
          </a:prstGeom>
        </p:spPr>
        <p:txBody>
          <a:bodyPr anchor="t" rtlCol="false" tIns="0" lIns="0" bIns="0" rIns="0">
            <a:spAutoFit/>
          </a:bodyPr>
          <a:lstStyle/>
          <a:p>
            <a:pPr algn="l" marL="0" indent="0" lvl="0">
              <a:lnSpc>
                <a:spcPts val="9903"/>
              </a:lnSpc>
            </a:pPr>
            <a:r>
              <a:rPr lang="en-US" sz="9431" spc="924">
                <a:solidFill>
                  <a:srgbClr val="231F20"/>
                </a:solidFill>
                <a:latin typeface="Oswald Bold"/>
                <a:ea typeface="Oswald Bold"/>
                <a:cs typeface="Oswald Bold"/>
                <a:sym typeface="Oswald Bold"/>
              </a:rPr>
              <a:t>MODEL IMPLEMENTATION</a:t>
            </a:r>
          </a:p>
        </p:txBody>
      </p:sp>
      <p:sp>
        <p:nvSpPr>
          <p:cNvPr name="Freeform 6" id="6"/>
          <p:cNvSpPr/>
          <p:nvPr/>
        </p:nvSpPr>
        <p:spPr>
          <a:xfrm flipH="false" flipV="false" rot="5993044">
            <a:off x="-7582056" y="-1151062"/>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7433412">
            <a:off x="14389001" y="6688317"/>
            <a:ext cx="10202616" cy="4377850"/>
          </a:xfrm>
          <a:custGeom>
            <a:avLst/>
            <a:gdLst/>
            <a:ahLst/>
            <a:cxnLst/>
            <a:rect r="r" b="b" t="t" l="l"/>
            <a:pathLst>
              <a:path h="4377850" w="10202616">
                <a:moveTo>
                  <a:pt x="0" y="0"/>
                </a:moveTo>
                <a:lnTo>
                  <a:pt x="10202615" y="0"/>
                </a:lnTo>
                <a:lnTo>
                  <a:pt x="10202615" y="4377850"/>
                </a:lnTo>
                <a:lnTo>
                  <a:pt x="0" y="43778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3052135" y="2781199"/>
            <a:ext cx="9835551" cy="5942964"/>
          </a:xfrm>
          <a:custGeom>
            <a:avLst/>
            <a:gdLst/>
            <a:ahLst/>
            <a:cxnLst/>
            <a:rect r="r" b="b" t="t" l="l"/>
            <a:pathLst>
              <a:path h="5942964" w="9835551">
                <a:moveTo>
                  <a:pt x="0" y="0"/>
                </a:moveTo>
                <a:lnTo>
                  <a:pt x="9835551" y="0"/>
                </a:lnTo>
                <a:lnTo>
                  <a:pt x="9835551" y="5942965"/>
                </a:lnTo>
                <a:lnTo>
                  <a:pt x="0" y="5942965"/>
                </a:lnTo>
                <a:lnTo>
                  <a:pt x="0" y="0"/>
                </a:lnTo>
                <a:close/>
              </a:path>
            </a:pathLst>
          </a:custGeom>
          <a:blipFill>
            <a:blip r:embed="rId5"/>
            <a:stretch>
              <a:fillRect l="0" t="0" r="-650" b="-3753"/>
            </a:stretch>
          </a:blipFill>
        </p:spPr>
      </p:sp>
      <p:sp>
        <p:nvSpPr>
          <p:cNvPr name="TextBox 9" id="9"/>
          <p:cNvSpPr txBox="true"/>
          <p:nvPr/>
        </p:nvSpPr>
        <p:spPr>
          <a:xfrm rot="0">
            <a:off x="4877644" y="2012293"/>
            <a:ext cx="6184533" cy="446002"/>
          </a:xfrm>
          <a:prstGeom prst="rect">
            <a:avLst/>
          </a:prstGeom>
        </p:spPr>
        <p:txBody>
          <a:bodyPr anchor="t" rtlCol="false" tIns="0" lIns="0" bIns="0" rIns="0">
            <a:spAutoFit/>
          </a:bodyPr>
          <a:lstStyle/>
          <a:p>
            <a:pPr algn="l">
              <a:lnSpc>
                <a:spcPts val="3550"/>
              </a:lnSpc>
            </a:pPr>
            <a:r>
              <a:rPr lang="en-US" sz="2573" spc="252">
                <a:solidFill>
                  <a:srgbClr val="231F20"/>
                </a:solidFill>
                <a:latin typeface="Montserrat Classic Bold"/>
                <a:ea typeface="Montserrat Classic Bold"/>
                <a:cs typeface="Montserrat Classic Bold"/>
                <a:sym typeface="Montserrat Classic Bold"/>
              </a:rPr>
              <a:t>USING SCIKIT  LEARN LIBRARY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8948033" y="7806255"/>
            <a:ext cx="8541994" cy="904604"/>
          </a:xfrm>
          <a:custGeom>
            <a:avLst/>
            <a:gdLst/>
            <a:ahLst/>
            <a:cxnLst/>
            <a:rect r="r" b="b" t="t" l="l"/>
            <a:pathLst>
              <a:path h="904604" w="8541994">
                <a:moveTo>
                  <a:pt x="0" y="0"/>
                </a:moveTo>
                <a:lnTo>
                  <a:pt x="8541994" y="0"/>
                </a:lnTo>
                <a:lnTo>
                  <a:pt x="8541994" y="904605"/>
                </a:lnTo>
                <a:lnTo>
                  <a:pt x="0" y="904605"/>
                </a:lnTo>
                <a:lnTo>
                  <a:pt x="0" y="0"/>
                </a:lnTo>
                <a:close/>
              </a:path>
            </a:pathLst>
          </a:custGeom>
          <a:blipFill>
            <a:blip r:embed="rId3"/>
            <a:stretch>
              <a:fillRect l="0" t="-86495" r="0" b="0"/>
            </a:stretch>
          </a:blipFill>
        </p:spPr>
      </p:sp>
      <p:sp>
        <p:nvSpPr>
          <p:cNvPr name="Freeform 4" id="4"/>
          <p:cNvSpPr/>
          <p:nvPr/>
        </p:nvSpPr>
        <p:spPr>
          <a:xfrm flipH="false" flipV="false" rot="3407869">
            <a:off x="-4696947" y="10150458"/>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3407869">
            <a:off x="12052165" y="1118883"/>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2630293" y="1741250"/>
            <a:ext cx="5755604" cy="4819916"/>
            <a:chOff x="0" y="0"/>
            <a:chExt cx="1515879" cy="1269443"/>
          </a:xfrm>
        </p:grpSpPr>
        <p:sp>
          <p:nvSpPr>
            <p:cNvPr name="Freeform 7" id="7"/>
            <p:cNvSpPr/>
            <p:nvPr/>
          </p:nvSpPr>
          <p:spPr>
            <a:xfrm flipH="false" flipV="false" rot="0">
              <a:off x="0" y="0"/>
              <a:ext cx="1515879" cy="1269443"/>
            </a:xfrm>
            <a:custGeom>
              <a:avLst/>
              <a:gdLst/>
              <a:ahLst/>
              <a:cxnLst/>
              <a:rect r="r" b="b" t="t" l="l"/>
              <a:pathLst>
                <a:path h="1269443" w="1515879">
                  <a:moveTo>
                    <a:pt x="134511" y="0"/>
                  </a:moveTo>
                  <a:lnTo>
                    <a:pt x="1381368" y="0"/>
                  </a:lnTo>
                  <a:cubicBezTo>
                    <a:pt x="1455657" y="0"/>
                    <a:pt x="1515879" y="60223"/>
                    <a:pt x="1515879" y="134511"/>
                  </a:cubicBezTo>
                  <a:lnTo>
                    <a:pt x="1515879" y="1134932"/>
                  </a:lnTo>
                  <a:cubicBezTo>
                    <a:pt x="1515879" y="1209220"/>
                    <a:pt x="1455657" y="1269443"/>
                    <a:pt x="1381368" y="1269443"/>
                  </a:cubicBezTo>
                  <a:lnTo>
                    <a:pt x="134511" y="1269443"/>
                  </a:lnTo>
                  <a:cubicBezTo>
                    <a:pt x="60223" y="1269443"/>
                    <a:pt x="0" y="1209220"/>
                    <a:pt x="0" y="1134932"/>
                  </a:cubicBezTo>
                  <a:lnTo>
                    <a:pt x="0" y="134511"/>
                  </a:lnTo>
                  <a:cubicBezTo>
                    <a:pt x="0" y="60223"/>
                    <a:pt x="60223" y="0"/>
                    <a:pt x="134511" y="0"/>
                  </a:cubicBezTo>
                  <a:close/>
                </a:path>
              </a:pathLst>
            </a:custGeom>
            <a:solidFill>
              <a:srgbClr val="F8E598"/>
            </a:solidFill>
            <a:ln cap="rnd">
              <a:noFill/>
              <a:prstDash val="solid"/>
              <a:round/>
            </a:ln>
          </p:spPr>
        </p:sp>
        <p:sp>
          <p:nvSpPr>
            <p:cNvPr name="TextBox 8" id="8"/>
            <p:cNvSpPr txBox="true"/>
            <p:nvPr/>
          </p:nvSpPr>
          <p:spPr>
            <a:xfrm>
              <a:off x="0" y="-19050"/>
              <a:ext cx="1515879" cy="1288493"/>
            </a:xfrm>
            <a:prstGeom prst="rect">
              <a:avLst/>
            </a:prstGeom>
          </p:spPr>
          <p:txBody>
            <a:bodyPr anchor="ctr" rtlCol="false" tIns="50800" lIns="50800" bIns="50800" rIns="50800"/>
            <a:lstStyle/>
            <a:p>
              <a:pPr algn="ctr">
                <a:lnSpc>
                  <a:spcPts val="2859"/>
                </a:lnSpc>
              </a:pPr>
            </a:p>
          </p:txBody>
        </p:sp>
      </p:grpSp>
      <p:sp>
        <p:nvSpPr>
          <p:cNvPr name="Freeform 9" id="9"/>
          <p:cNvSpPr/>
          <p:nvPr/>
        </p:nvSpPr>
        <p:spPr>
          <a:xfrm flipH="false" flipV="false" rot="0">
            <a:off x="8525773" y="2478883"/>
            <a:ext cx="8927385" cy="5327373"/>
          </a:xfrm>
          <a:custGeom>
            <a:avLst/>
            <a:gdLst/>
            <a:ahLst/>
            <a:cxnLst/>
            <a:rect r="r" b="b" t="t" l="l"/>
            <a:pathLst>
              <a:path h="5327373" w="8927385">
                <a:moveTo>
                  <a:pt x="0" y="0"/>
                </a:moveTo>
                <a:lnTo>
                  <a:pt x="8927385" y="0"/>
                </a:lnTo>
                <a:lnTo>
                  <a:pt x="8927385" y="5327372"/>
                </a:lnTo>
                <a:lnTo>
                  <a:pt x="0" y="5327372"/>
                </a:lnTo>
                <a:lnTo>
                  <a:pt x="0" y="0"/>
                </a:lnTo>
                <a:close/>
              </a:path>
            </a:pathLst>
          </a:custGeom>
          <a:blipFill>
            <a:blip r:embed="rId6"/>
            <a:stretch>
              <a:fillRect l="0" t="0" r="0" b="0"/>
            </a:stretch>
          </a:blipFill>
        </p:spPr>
      </p:sp>
      <p:sp>
        <p:nvSpPr>
          <p:cNvPr name="TextBox 10" id="10"/>
          <p:cNvSpPr txBox="true"/>
          <p:nvPr/>
        </p:nvSpPr>
        <p:spPr>
          <a:xfrm rot="0">
            <a:off x="773265" y="3661273"/>
            <a:ext cx="7752508" cy="3698054"/>
          </a:xfrm>
          <a:prstGeom prst="rect">
            <a:avLst/>
          </a:prstGeom>
        </p:spPr>
        <p:txBody>
          <a:bodyPr anchor="t" rtlCol="false" tIns="0" lIns="0" bIns="0" rIns="0">
            <a:spAutoFit/>
          </a:bodyPr>
          <a:lstStyle/>
          <a:p>
            <a:pPr algn="l">
              <a:lnSpc>
                <a:spcPts val="9845"/>
              </a:lnSpc>
            </a:pPr>
            <a:r>
              <a:rPr lang="en-US" sz="7032" spc="689">
                <a:solidFill>
                  <a:srgbClr val="231F20"/>
                </a:solidFill>
                <a:latin typeface="Oswald Bold"/>
                <a:ea typeface="Oswald Bold"/>
                <a:cs typeface="Oswald Bold"/>
                <a:sym typeface="Oswald Bold"/>
              </a:rPr>
              <a:t>UNDERSTANDING</a:t>
            </a:r>
          </a:p>
          <a:p>
            <a:pPr algn="l">
              <a:lnSpc>
                <a:spcPts val="9845"/>
              </a:lnSpc>
            </a:pPr>
            <a:r>
              <a:rPr lang="en-US" sz="7032" spc="689">
                <a:solidFill>
                  <a:srgbClr val="231F20"/>
                </a:solidFill>
                <a:latin typeface="Oswald Bold"/>
                <a:ea typeface="Oswald Bold"/>
                <a:cs typeface="Oswald Bold"/>
                <a:sym typeface="Oswald Bold"/>
              </a:rPr>
              <a:t>LOGISTIC </a:t>
            </a:r>
          </a:p>
          <a:p>
            <a:pPr algn="l" marL="0" indent="0" lvl="0">
              <a:lnSpc>
                <a:spcPts val="9845"/>
              </a:lnSpc>
            </a:pPr>
            <a:r>
              <a:rPr lang="en-US" sz="7032" spc="689">
                <a:solidFill>
                  <a:srgbClr val="231F20"/>
                </a:solidFill>
                <a:latin typeface="Oswald Bold"/>
                <a:ea typeface="Oswald Bold"/>
                <a:cs typeface="Oswald Bold"/>
                <a:sym typeface="Oswald Bold"/>
              </a:rPr>
              <a:t>REGRESSION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CCCCCC"/>
        </a:solidFill>
      </p:bgPr>
    </p:bg>
    <p:spTree>
      <p:nvGrpSpPr>
        <p:cNvPr id="1" name=""/>
        <p:cNvGrpSpPr/>
        <p:nvPr/>
      </p:nvGrpSpPr>
      <p:grpSpPr>
        <a:xfrm>
          <a:off x="0" y="0"/>
          <a:ext cx="0" cy="0"/>
          <a:chOff x="0" y="0"/>
          <a:chExt cx="0" cy="0"/>
        </a:xfrm>
      </p:grpSpPr>
      <p:sp>
        <p:nvSpPr>
          <p:cNvPr name="Freeform 2" id="2"/>
          <p:cNvSpPr/>
          <p:nvPr/>
        </p:nvSpPr>
        <p:spPr>
          <a:xfrm flipH="false" flipV="false" rot="3407869">
            <a:off x="-4696947" y="10150458"/>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407869">
            <a:off x="12052165" y="1118883"/>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2467743" y="2089571"/>
            <a:ext cx="13047119" cy="6979505"/>
            <a:chOff x="0" y="0"/>
            <a:chExt cx="3436278" cy="1838224"/>
          </a:xfrm>
        </p:grpSpPr>
        <p:sp>
          <p:nvSpPr>
            <p:cNvPr name="Freeform 5" id="5"/>
            <p:cNvSpPr/>
            <p:nvPr/>
          </p:nvSpPr>
          <p:spPr>
            <a:xfrm flipH="false" flipV="false" rot="0">
              <a:off x="0" y="0"/>
              <a:ext cx="3436278" cy="1838224"/>
            </a:xfrm>
            <a:custGeom>
              <a:avLst/>
              <a:gdLst/>
              <a:ahLst/>
              <a:cxnLst/>
              <a:rect r="r" b="b" t="t" l="l"/>
              <a:pathLst>
                <a:path h="1838224" w="3436278">
                  <a:moveTo>
                    <a:pt x="59338" y="0"/>
                  </a:moveTo>
                  <a:lnTo>
                    <a:pt x="3376940" y="0"/>
                  </a:lnTo>
                  <a:cubicBezTo>
                    <a:pt x="3392677" y="0"/>
                    <a:pt x="3407770" y="6252"/>
                    <a:pt x="3418899" y="17380"/>
                  </a:cubicBezTo>
                  <a:cubicBezTo>
                    <a:pt x="3430027" y="28508"/>
                    <a:pt x="3436278" y="43601"/>
                    <a:pt x="3436278" y="59338"/>
                  </a:cubicBezTo>
                  <a:lnTo>
                    <a:pt x="3436278" y="1778885"/>
                  </a:lnTo>
                  <a:cubicBezTo>
                    <a:pt x="3436278" y="1794623"/>
                    <a:pt x="3430027" y="1809716"/>
                    <a:pt x="3418899" y="1820844"/>
                  </a:cubicBezTo>
                  <a:cubicBezTo>
                    <a:pt x="3407770" y="1831972"/>
                    <a:pt x="3392677" y="1838224"/>
                    <a:pt x="3376940" y="1838224"/>
                  </a:cubicBezTo>
                  <a:lnTo>
                    <a:pt x="59338" y="1838224"/>
                  </a:lnTo>
                  <a:cubicBezTo>
                    <a:pt x="43601" y="1838224"/>
                    <a:pt x="28508" y="1831972"/>
                    <a:pt x="17380" y="1820844"/>
                  </a:cubicBezTo>
                  <a:cubicBezTo>
                    <a:pt x="6252" y="1809716"/>
                    <a:pt x="0" y="1794623"/>
                    <a:pt x="0" y="1778885"/>
                  </a:cubicBezTo>
                  <a:lnTo>
                    <a:pt x="0" y="59338"/>
                  </a:lnTo>
                  <a:cubicBezTo>
                    <a:pt x="0" y="43601"/>
                    <a:pt x="6252" y="28508"/>
                    <a:pt x="17380" y="17380"/>
                  </a:cubicBezTo>
                  <a:cubicBezTo>
                    <a:pt x="28508" y="6252"/>
                    <a:pt x="43601" y="0"/>
                    <a:pt x="59338" y="0"/>
                  </a:cubicBezTo>
                  <a:close/>
                </a:path>
              </a:pathLst>
            </a:custGeom>
            <a:solidFill>
              <a:srgbClr val="F2F2F2"/>
            </a:solidFill>
            <a:ln cap="rnd">
              <a:noFill/>
              <a:prstDash val="solid"/>
              <a:round/>
            </a:ln>
          </p:spPr>
        </p:sp>
        <p:sp>
          <p:nvSpPr>
            <p:cNvPr name="TextBox 6" id="6"/>
            <p:cNvSpPr txBox="true"/>
            <p:nvPr/>
          </p:nvSpPr>
          <p:spPr>
            <a:xfrm>
              <a:off x="0" y="-19050"/>
              <a:ext cx="3436278" cy="1857274"/>
            </a:xfrm>
            <a:prstGeom prst="rect">
              <a:avLst/>
            </a:prstGeom>
          </p:spPr>
          <p:txBody>
            <a:bodyPr anchor="ctr" rtlCol="false" tIns="50800" lIns="50800" bIns="50800" rIns="50800"/>
            <a:lstStyle/>
            <a:p>
              <a:pPr algn="ctr">
                <a:lnSpc>
                  <a:spcPts val="2859"/>
                </a:lnSpc>
              </a:pPr>
            </a:p>
          </p:txBody>
        </p:sp>
      </p:grpSp>
      <p:sp>
        <p:nvSpPr>
          <p:cNvPr name="TextBox 7" id="7"/>
          <p:cNvSpPr txBox="true"/>
          <p:nvPr/>
        </p:nvSpPr>
        <p:spPr>
          <a:xfrm rot="0">
            <a:off x="889372" y="797756"/>
            <a:ext cx="7752508" cy="2379159"/>
          </a:xfrm>
          <a:prstGeom prst="rect">
            <a:avLst/>
          </a:prstGeom>
        </p:spPr>
        <p:txBody>
          <a:bodyPr anchor="t" rtlCol="false" tIns="0" lIns="0" bIns="0" rIns="0">
            <a:spAutoFit/>
          </a:bodyPr>
          <a:lstStyle/>
          <a:p>
            <a:pPr algn="l" marL="0" indent="0" lvl="0">
              <a:lnSpc>
                <a:spcPts val="9565"/>
              </a:lnSpc>
            </a:pPr>
            <a:r>
              <a:rPr lang="en-US" sz="6832" spc="669">
                <a:solidFill>
                  <a:srgbClr val="231F20"/>
                </a:solidFill>
                <a:latin typeface="Oswald Bold"/>
                <a:ea typeface="Oswald Bold"/>
                <a:cs typeface="Oswald Bold"/>
                <a:sym typeface="Oswald Bold"/>
              </a:rPr>
              <a:t>WHAT IS LOGISTIC REGRESSION ?</a:t>
            </a:r>
          </a:p>
        </p:txBody>
      </p:sp>
      <p:sp>
        <p:nvSpPr>
          <p:cNvPr name="TextBox 8" id="8"/>
          <p:cNvSpPr txBox="true"/>
          <p:nvPr/>
        </p:nvSpPr>
        <p:spPr>
          <a:xfrm rot="0">
            <a:off x="2802056" y="3756523"/>
            <a:ext cx="12012898" cy="5021174"/>
          </a:xfrm>
          <a:prstGeom prst="rect">
            <a:avLst/>
          </a:prstGeom>
        </p:spPr>
        <p:txBody>
          <a:bodyPr anchor="t" rtlCol="false" tIns="0" lIns="0" bIns="0" rIns="0">
            <a:spAutoFit/>
          </a:bodyPr>
          <a:lstStyle/>
          <a:p>
            <a:pPr algn="ctr">
              <a:lnSpc>
                <a:spcPts val="4786"/>
              </a:lnSpc>
            </a:pPr>
            <a:r>
              <a:rPr lang="en-US" sz="3682">
                <a:solidFill>
                  <a:srgbClr val="231F20"/>
                </a:solidFill>
                <a:latin typeface="Open Sauce"/>
                <a:ea typeface="Open Sauce"/>
                <a:cs typeface="Open Sauce"/>
                <a:sym typeface="Open Sauce"/>
              </a:rPr>
              <a:t>A foundational technique in predictive modelling that bridges the gap between simple linear models and complex neural networks in deep learning. It is used to describe data and to explain the relationship between dependent binary variables and one or more nominal, ordinal, interval or ratio-level independent variables.</a:t>
            </a:r>
          </a:p>
          <a:p>
            <a:pPr algn="ctr">
              <a:lnSpc>
                <a:spcPts val="6606"/>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CCCCCC"/>
        </a:solidFill>
      </p:bgPr>
    </p:bg>
    <p:spTree>
      <p:nvGrpSpPr>
        <p:cNvPr id="1" name=""/>
        <p:cNvGrpSpPr/>
        <p:nvPr/>
      </p:nvGrpSpPr>
      <p:grpSpPr>
        <a:xfrm>
          <a:off x="0" y="0"/>
          <a:ext cx="0" cy="0"/>
          <a:chOff x="0" y="0"/>
          <a:chExt cx="0" cy="0"/>
        </a:xfrm>
      </p:grpSpPr>
      <p:sp>
        <p:nvSpPr>
          <p:cNvPr name="Freeform 2" id="2"/>
          <p:cNvSpPr/>
          <p:nvPr/>
        </p:nvSpPr>
        <p:spPr>
          <a:xfrm flipH="false" flipV="false" rot="3407869">
            <a:off x="-4696947" y="10150458"/>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407869">
            <a:off x="12052165" y="1118883"/>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2467743" y="2089571"/>
            <a:ext cx="13581211" cy="7629704"/>
            <a:chOff x="0" y="0"/>
            <a:chExt cx="3576944" cy="2009469"/>
          </a:xfrm>
        </p:grpSpPr>
        <p:sp>
          <p:nvSpPr>
            <p:cNvPr name="Freeform 5" id="5"/>
            <p:cNvSpPr/>
            <p:nvPr/>
          </p:nvSpPr>
          <p:spPr>
            <a:xfrm flipH="false" flipV="false" rot="0">
              <a:off x="0" y="0"/>
              <a:ext cx="3576944" cy="2009469"/>
            </a:xfrm>
            <a:custGeom>
              <a:avLst/>
              <a:gdLst/>
              <a:ahLst/>
              <a:cxnLst/>
              <a:rect r="r" b="b" t="t" l="l"/>
              <a:pathLst>
                <a:path h="2009469" w="3576944">
                  <a:moveTo>
                    <a:pt x="57005" y="0"/>
                  </a:moveTo>
                  <a:lnTo>
                    <a:pt x="3519940" y="0"/>
                  </a:lnTo>
                  <a:cubicBezTo>
                    <a:pt x="3535058" y="0"/>
                    <a:pt x="3549558" y="6006"/>
                    <a:pt x="3560248" y="16696"/>
                  </a:cubicBezTo>
                  <a:cubicBezTo>
                    <a:pt x="3570939" y="27387"/>
                    <a:pt x="3576944" y="41886"/>
                    <a:pt x="3576944" y="57005"/>
                  </a:cubicBezTo>
                  <a:lnTo>
                    <a:pt x="3576944" y="1952465"/>
                  </a:lnTo>
                  <a:cubicBezTo>
                    <a:pt x="3576944" y="1967583"/>
                    <a:pt x="3570939" y="1982083"/>
                    <a:pt x="3560248" y="1992773"/>
                  </a:cubicBezTo>
                  <a:cubicBezTo>
                    <a:pt x="3549558" y="2003464"/>
                    <a:pt x="3535058" y="2009469"/>
                    <a:pt x="3519940" y="2009469"/>
                  </a:cubicBezTo>
                  <a:lnTo>
                    <a:pt x="57005" y="2009469"/>
                  </a:lnTo>
                  <a:cubicBezTo>
                    <a:pt x="41886" y="2009469"/>
                    <a:pt x="27387" y="2003464"/>
                    <a:pt x="16696" y="1992773"/>
                  </a:cubicBezTo>
                  <a:cubicBezTo>
                    <a:pt x="6006" y="1982083"/>
                    <a:pt x="0" y="1967583"/>
                    <a:pt x="0" y="1952465"/>
                  </a:cubicBezTo>
                  <a:lnTo>
                    <a:pt x="0" y="57005"/>
                  </a:lnTo>
                  <a:cubicBezTo>
                    <a:pt x="0" y="41886"/>
                    <a:pt x="6006" y="27387"/>
                    <a:pt x="16696" y="16696"/>
                  </a:cubicBezTo>
                  <a:cubicBezTo>
                    <a:pt x="27387" y="6006"/>
                    <a:pt x="41886" y="0"/>
                    <a:pt x="57005" y="0"/>
                  </a:cubicBezTo>
                  <a:close/>
                </a:path>
              </a:pathLst>
            </a:custGeom>
            <a:solidFill>
              <a:srgbClr val="F8E598"/>
            </a:solidFill>
            <a:ln cap="rnd">
              <a:noFill/>
              <a:prstDash val="solid"/>
              <a:round/>
            </a:ln>
          </p:spPr>
        </p:sp>
        <p:sp>
          <p:nvSpPr>
            <p:cNvPr name="TextBox 6" id="6"/>
            <p:cNvSpPr txBox="true"/>
            <p:nvPr/>
          </p:nvSpPr>
          <p:spPr>
            <a:xfrm>
              <a:off x="0" y="-19050"/>
              <a:ext cx="3576944" cy="2028519"/>
            </a:xfrm>
            <a:prstGeom prst="rect">
              <a:avLst/>
            </a:prstGeom>
          </p:spPr>
          <p:txBody>
            <a:bodyPr anchor="ctr" rtlCol="false" tIns="50800" lIns="50800" bIns="50800" rIns="50800"/>
            <a:lstStyle/>
            <a:p>
              <a:pPr algn="ctr">
                <a:lnSpc>
                  <a:spcPts val="2859"/>
                </a:lnSpc>
              </a:pPr>
            </a:p>
          </p:txBody>
        </p:sp>
      </p:grpSp>
      <p:sp>
        <p:nvSpPr>
          <p:cNvPr name="Freeform 7" id="7"/>
          <p:cNvSpPr/>
          <p:nvPr/>
        </p:nvSpPr>
        <p:spPr>
          <a:xfrm flipH="false" flipV="false" rot="0">
            <a:off x="4754605" y="4371626"/>
            <a:ext cx="8651231" cy="4755490"/>
          </a:xfrm>
          <a:custGeom>
            <a:avLst/>
            <a:gdLst/>
            <a:ahLst/>
            <a:cxnLst/>
            <a:rect r="r" b="b" t="t" l="l"/>
            <a:pathLst>
              <a:path h="4755490" w="8651231">
                <a:moveTo>
                  <a:pt x="0" y="0"/>
                </a:moveTo>
                <a:lnTo>
                  <a:pt x="8651231" y="0"/>
                </a:lnTo>
                <a:lnTo>
                  <a:pt x="8651231" y="4755490"/>
                </a:lnTo>
                <a:lnTo>
                  <a:pt x="0" y="4755490"/>
                </a:lnTo>
                <a:lnTo>
                  <a:pt x="0" y="0"/>
                </a:lnTo>
                <a:close/>
              </a:path>
            </a:pathLst>
          </a:custGeom>
          <a:blipFill>
            <a:blip r:embed="rId4"/>
            <a:stretch>
              <a:fillRect l="0" t="0" r="0" b="0"/>
            </a:stretch>
          </a:blipFill>
        </p:spPr>
      </p:sp>
      <p:sp>
        <p:nvSpPr>
          <p:cNvPr name="TextBox 8" id="8"/>
          <p:cNvSpPr txBox="true"/>
          <p:nvPr/>
        </p:nvSpPr>
        <p:spPr>
          <a:xfrm rot="0">
            <a:off x="2021977" y="895350"/>
            <a:ext cx="4826614" cy="2537909"/>
          </a:xfrm>
          <a:prstGeom prst="rect">
            <a:avLst/>
          </a:prstGeom>
        </p:spPr>
        <p:txBody>
          <a:bodyPr anchor="t" rtlCol="false" tIns="0" lIns="0" bIns="0" rIns="0">
            <a:spAutoFit/>
          </a:bodyPr>
          <a:lstStyle/>
          <a:p>
            <a:pPr algn="l" marL="0" indent="0" lvl="0">
              <a:lnSpc>
                <a:spcPts val="10265"/>
              </a:lnSpc>
            </a:pPr>
            <a:r>
              <a:rPr lang="en-US" sz="7332" spc="718">
                <a:solidFill>
                  <a:srgbClr val="231F20"/>
                </a:solidFill>
                <a:latin typeface="Oswald Bold"/>
                <a:ea typeface="Oswald Bold"/>
                <a:cs typeface="Oswald Bold"/>
                <a:sym typeface="Oswald Bold"/>
              </a:rPr>
              <a:t>WHEN TO USE?</a:t>
            </a:r>
          </a:p>
        </p:txBody>
      </p:sp>
      <p:sp>
        <p:nvSpPr>
          <p:cNvPr name="TextBox 9" id="9"/>
          <p:cNvSpPr txBox="true"/>
          <p:nvPr/>
        </p:nvSpPr>
        <p:spPr>
          <a:xfrm rot="0">
            <a:off x="4435284" y="2587666"/>
            <a:ext cx="10439173" cy="2171955"/>
          </a:xfrm>
          <a:prstGeom prst="rect">
            <a:avLst/>
          </a:prstGeom>
        </p:spPr>
        <p:txBody>
          <a:bodyPr anchor="t" rtlCol="false" tIns="0" lIns="0" bIns="0" rIns="0">
            <a:spAutoFit/>
          </a:bodyPr>
          <a:lstStyle/>
          <a:p>
            <a:pPr algn="r">
              <a:lnSpc>
                <a:spcPts val="3755"/>
              </a:lnSpc>
            </a:pPr>
            <a:r>
              <a:rPr lang="en-US" sz="2888">
                <a:solidFill>
                  <a:srgbClr val="231F20"/>
                </a:solidFill>
                <a:latin typeface="Open Sauce"/>
                <a:ea typeface="Open Sauce"/>
                <a:cs typeface="Open Sauce"/>
                <a:sym typeface="Open Sauce"/>
              </a:rPr>
              <a:t>Appropriate for conducting when the dependent variable is dichotomous (binary). It just means that a variable that has only two outputs can either be yes or no.</a:t>
            </a:r>
          </a:p>
          <a:p>
            <a:pPr algn="r">
              <a:lnSpc>
                <a:spcPts val="5942"/>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4696947" y="10150458"/>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407869">
            <a:off x="12052165" y="1118883"/>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538888" y="2189175"/>
            <a:ext cx="7195330" cy="1638587"/>
            <a:chOff x="0" y="0"/>
            <a:chExt cx="1895066" cy="431562"/>
          </a:xfrm>
        </p:grpSpPr>
        <p:sp>
          <p:nvSpPr>
            <p:cNvPr name="Freeform 6" id="6"/>
            <p:cNvSpPr/>
            <p:nvPr/>
          </p:nvSpPr>
          <p:spPr>
            <a:xfrm flipH="false" flipV="false" rot="0">
              <a:off x="0" y="0"/>
              <a:ext cx="1895066" cy="431562"/>
            </a:xfrm>
            <a:custGeom>
              <a:avLst/>
              <a:gdLst/>
              <a:ahLst/>
              <a:cxnLst/>
              <a:rect r="r" b="b" t="t" l="l"/>
              <a:pathLst>
                <a:path h="431562" w="1895066">
                  <a:moveTo>
                    <a:pt x="107596" y="0"/>
                  </a:moveTo>
                  <a:lnTo>
                    <a:pt x="1787470" y="0"/>
                  </a:lnTo>
                  <a:cubicBezTo>
                    <a:pt x="1846894" y="0"/>
                    <a:pt x="1895066" y="48173"/>
                    <a:pt x="1895066" y="107596"/>
                  </a:cubicBezTo>
                  <a:lnTo>
                    <a:pt x="1895066" y="323966"/>
                  </a:lnTo>
                  <a:cubicBezTo>
                    <a:pt x="1895066" y="383389"/>
                    <a:pt x="1846894" y="431562"/>
                    <a:pt x="1787470" y="431562"/>
                  </a:cubicBezTo>
                  <a:lnTo>
                    <a:pt x="107596" y="431562"/>
                  </a:lnTo>
                  <a:cubicBezTo>
                    <a:pt x="48173" y="431562"/>
                    <a:pt x="0" y="383389"/>
                    <a:pt x="0" y="323966"/>
                  </a:cubicBezTo>
                  <a:lnTo>
                    <a:pt x="0" y="107596"/>
                  </a:lnTo>
                  <a:cubicBezTo>
                    <a:pt x="0" y="48173"/>
                    <a:pt x="48173" y="0"/>
                    <a:pt x="107596" y="0"/>
                  </a:cubicBezTo>
                  <a:close/>
                </a:path>
              </a:pathLst>
            </a:custGeom>
            <a:solidFill>
              <a:srgbClr val="CCCCCC"/>
            </a:solidFill>
            <a:ln cap="rnd">
              <a:noFill/>
              <a:prstDash val="solid"/>
              <a:round/>
            </a:ln>
          </p:spPr>
        </p:sp>
        <p:sp>
          <p:nvSpPr>
            <p:cNvPr name="TextBox 7" id="7"/>
            <p:cNvSpPr txBox="true"/>
            <p:nvPr/>
          </p:nvSpPr>
          <p:spPr>
            <a:xfrm>
              <a:off x="0" y="-38100"/>
              <a:ext cx="1895066" cy="469662"/>
            </a:xfrm>
            <a:prstGeom prst="rect">
              <a:avLst/>
            </a:prstGeom>
          </p:spPr>
          <p:txBody>
            <a:bodyPr anchor="ctr" rtlCol="false" tIns="50800" lIns="50800" bIns="50800" rIns="50800"/>
            <a:lstStyle/>
            <a:p>
              <a:pPr algn="ctr">
                <a:lnSpc>
                  <a:spcPts val="4159"/>
                </a:lnSpc>
              </a:pPr>
              <a:r>
                <a:rPr lang="en-US" sz="3199">
                  <a:solidFill>
                    <a:srgbClr val="000000"/>
                  </a:solidFill>
                  <a:latin typeface="Open Sauce Bold"/>
                  <a:ea typeface="Open Sauce Bold"/>
                  <a:cs typeface="Open Sauce Bold"/>
                  <a:sym typeface="Open Sauce Bold"/>
                </a:rPr>
                <a:t>Binary Logistic Regression</a:t>
              </a:r>
            </a:p>
          </p:txBody>
        </p:sp>
      </p:grpSp>
      <p:grpSp>
        <p:nvGrpSpPr>
          <p:cNvPr name="Group 8" id="8"/>
          <p:cNvGrpSpPr/>
          <p:nvPr/>
        </p:nvGrpSpPr>
        <p:grpSpPr>
          <a:xfrm rot="0">
            <a:off x="1538888" y="6147665"/>
            <a:ext cx="7195330" cy="1638587"/>
            <a:chOff x="0" y="0"/>
            <a:chExt cx="1895066" cy="431562"/>
          </a:xfrm>
        </p:grpSpPr>
        <p:sp>
          <p:nvSpPr>
            <p:cNvPr name="Freeform 9" id="9"/>
            <p:cNvSpPr/>
            <p:nvPr/>
          </p:nvSpPr>
          <p:spPr>
            <a:xfrm flipH="false" flipV="false" rot="0">
              <a:off x="0" y="0"/>
              <a:ext cx="1895066" cy="431562"/>
            </a:xfrm>
            <a:custGeom>
              <a:avLst/>
              <a:gdLst/>
              <a:ahLst/>
              <a:cxnLst/>
              <a:rect r="r" b="b" t="t" l="l"/>
              <a:pathLst>
                <a:path h="431562" w="1895066">
                  <a:moveTo>
                    <a:pt x="107596" y="0"/>
                  </a:moveTo>
                  <a:lnTo>
                    <a:pt x="1787470" y="0"/>
                  </a:lnTo>
                  <a:cubicBezTo>
                    <a:pt x="1846894" y="0"/>
                    <a:pt x="1895066" y="48173"/>
                    <a:pt x="1895066" y="107596"/>
                  </a:cubicBezTo>
                  <a:lnTo>
                    <a:pt x="1895066" y="323966"/>
                  </a:lnTo>
                  <a:cubicBezTo>
                    <a:pt x="1895066" y="383389"/>
                    <a:pt x="1846894" y="431562"/>
                    <a:pt x="1787470" y="431562"/>
                  </a:cubicBezTo>
                  <a:lnTo>
                    <a:pt x="107596" y="431562"/>
                  </a:lnTo>
                  <a:cubicBezTo>
                    <a:pt x="48173" y="431562"/>
                    <a:pt x="0" y="383389"/>
                    <a:pt x="0" y="323966"/>
                  </a:cubicBezTo>
                  <a:lnTo>
                    <a:pt x="0" y="107596"/>
                  </a:lnTo>
                  <a:cubicBezTo>
                    <a:pt x="0" y="48173"/>
                    <a:pt x="48173" y="0"/>
                    <a:pt x="107596" y="0"/>
                  </a:cubicBezTo>
                  <a:close/>
                </a:path>
              </a:pathLst>
            </a:custGeom>
            <a:solidFill>
              <a:srgbClr val="EFDFDF"/>
            </a:solidFill>
            <a:ln cap="rnd">
              <a:noFill/>
              <a:prstDash val="solid"/>
              <a:round/>
            </a:ln>
          </p:spPr>
        </p:sp>
        <p:sp>
          <p:nvSpPr>
            <p:cNvPr name="TextBox 10" id="10"/>
            <p:cNvSpPr txBox="true"/>
            <p:nvPr/>
          </p:nvSpPr>
          <p:spPr>
            <a:xfrm>
              <a:off x="0" y="-28575"/>
              <a:ext cx="1895066" cy="460137"/>
            </a:xfrm>
            <a:prstGeom prst="rect">
              <a:avLst/>
            </a:prstGeom>
          </p:spPr>
          <p:txBody>
            <a:bodyPr anchor="ctr" rtlCol="false" tIns="50800" lIns="50800" bIns="50800" rIns="50800"/>
            <a:lstStyle/>
            <a:p>
              <a:pPr algn="ctr">
                <a:lnSpc>
                  <a:spcPts val="3899"/>
                </a:lnSpc>
              </a:pPr>
              <a:r>
                <a:rPr lang="en-US" sz="2999">
                  <a:solidFill>
                    <a:srgbClr val="040506"/>
                  </a:solidFill>
                  <a:latin typeface="Open Sauce Bold"/>
                  <a:ea typeface="Open Sauce Bold"/>
                  <a:cs typeface="Open Sauce Bold"/>
                  <a:sym typeface="Open Sauce Bold"/>
                </a:rPr>
                <a:t>Multinomial Logistic Regression</a:t>
              </a:r>
            </a:p>
          </p:txBody>
        </p:sp>
      </p:grpSp>
      <p:grpSp>
        <p:nvGrpSpPr>
          <p:cNvPr name="Group 11" id="11"/>
          <p:cNvGrpSpPr/>
          <p:nvPr/>
        </p:nvGrpSpPr>
        <p:grpSpPr>
          <a:xfrm rot="0">
            <a:off x="1538888" y="4166178"/>
            <a:ext cx="7195330" cy="1638587"/>
            <a:chOff x="0" y="0"/>
            <a:chExt cx="1895066" cy="431562"/>
          </a:xfrm>
        </p:grpSpPr>
        <p:sp>
          <p:nvSpPr>
            <p:cNvPr name="Freeform 12" id="12"/>
            <p:cNvSpPr/>
            <p:nvPr/>
          </p:nvSpPr>
          <p:spPr>
            <a:xfrm flipH="false" flipV="false" rot="0">
              <a:off x="0" y="0"/>
              <a:ext cx="1895066" cy="431562"/>
            </a:xfrm>
            <a:custGeom>
              <a:avLst/>
              <a:gdLst/>
              <a:ahLst/>
              <a:cxnLst/>
              <a:rect r="r" b="b" t="t" l="l"/>
              <a:pathLst>
                <a:path h="431562" w="1895066">
                  <a:moveTo>
                    <a:pt x="107596" y="0"/>
                  </a:moveTo>
                  <a:lnTo>
                    <a:pt x="1787470" y="0"/>
                  </a:lnTo>
                  <a:cubicBezTo>
                    <a:pt x="1846894" y="0"/>
                    <a:pt x="1895066" y="48173"/>
                    <a:pt x="1895066" y="107596"/>
                  </a:cubicBezTo>
                  <a:lnTo>
                    <a:pt x="1895066" y="323966"/>
                  </a:lnTo>
                  <a:cubicBezTo>
                    <a:pt x="1895066" y="383389"/>
                    <a:pt x="1846894" y="431562"/>
                    <a:pt x="1787470" y="431562"/>
                  </a:cubicBezTo>
                  <a:lnTo>
                    <a:pt x="107596" y="431562"/>
                  </a:lnTo>
                  <a:cubicBezTo>
                    <a:pt x="48173" y="431562"/>
                    <a:pt x="0" y="383389"/>
                    <a:pt x="0" y="323966"/>
                  </a:cubicBezTo>
                  <a:lnTo>
                    <a:pt x="0" y="107596"/>
                  </a:lnTo>
                  <a:cubicBezTo>
                    <a:pt x="0" y="48173"/>
                    <a:pt x="48173" y="0"/>
                    <a:pt x="107596" y="0"/>
                  </a:cubicBezTo>
                  <a:close/>
                </a:path>
              </a:pathLst>
            </a:custGeom>
            <a:solidFill>
              <a:srgbClr val="F8E598"/>
            </a:solidFill>
            <a:ln cap="rnd">
              <a:noFill/>
              <a:prstDash val="solid"/>
              <a:round/>
            </a:ln>
          </p:spPr>
        </p:sp>
        <p:sp>
          <p:nvSpPr>
            <p:cNvPr name="TextBox 13" id="13"/>
            <p:cNvSpPr txBox="true"/>
            <p:nvPr/>
          </p:nvSpPr>
          <p:spPr>
            <a:xfrm>
              <a:off x="0" y="-28575"/>
              <a:ext cx="1895066" cy="460137"/>
            </a:xfrm>
            <a:prstGeom prst="rect">
              <a:avLst/>
            </a:prstGeom>
          </p:spPr>
          <p:txBody>
            <a:bodyPr anchor="ctr" rtlCol="false" tIns="50800" lIns="50800" bIns="50800" rIns="50800"/>
            <a:lstStyle/>
            <a:p>
              <a:pPr algn="ctr">
                <a:lnSpc>
                  <a:spcPts val="3899"/>
                </a:lnSpc>
              </a:pPr>
              <a:r>
                <a:rPr lang="en-US" sz="2999">
                  <a:solidFill>
                    <a:srgbClr val="010101"/>
                  </a:solidFill>
                  <a:latin typeface="Open Sauce Bold"/>
                  <a:ea typeface="Open Sauce Bold"/>
                  <a:cs typeface="Open Sauce Bold"/>
                  <a:sym typeface="Open Sauce Bold"/>
                </a:rPr>
                <a:t>Ordinal Logistic Regression</a:t>
              </a:r>
            </a:p>
          </p:txBody>
        </p:sp>
      </p:grpSp>
      <p:sp>
        <p:nvSpPr>
          <p:cNvPr name="TextBox 14" id="14"/>
          <p:cNvSpPr txBox="true"/>
          <p:nvPr/>
        </p:nvSpPr>
        <p:spPr>
          <a:xfrm rot="0">
            <a:off x="1028700" y="384480"/>
            <a:ext cx="4826614" cy="1242509"/>
          </a:xfrm>
          <a:prstGeom prst="rect">
            <a:avLst/>
          </a:prstGeom>
        </p:spPr>
        <p:txBody>
          <a:bodyPr anchor="t" rtlCol="false" tIns="0" lIns="0" bIns="0" rIns="0">
            <a:spAutoFit/>
          </a:bodyPr>
          <a:lstStyle/>
          <a:p>
            <a:pPr algn="l" marL="0" indent="0" lvl="0">
              <a:lnSpc>
                <a:spcPts val="10265"/>
              </a:lnSpc>
            </a:pPr>
            <a:r>
              <a:rPr lang="en-US" sz="7332" spc="718">
                <a:solidFill>
                  <a:srgbClr val="231F20"/>
                </a:solidFill>
                <a:latin typeface="Oswald Bold"/>
                <a:ea typeface="Oswald Bold"/>
                <a:cs typeface="Oswald Bold"/>
                <a:sym typeface="Oswald Bold"/>
              </a:rPr>
              <a:t>TYPES:</a:t>
            </a:r>
          </a:p>
        </p:txBody>
      </p:sp>
      <p:sp>
        <p:nvSpPr>
          <p:cNvPr name="Freeform 15" id="15"/>
          <p:cNvSpPr/>
          <p:nvPr/>
        </p:nvSpPr>
        <p:spPr>
          <a:xfrm flipH="false" flipV="false" rot="0">
            <a:off x="9144000" y="2579741"/>
            <a:ext cx="8541994" cy="5706527"/>
          </a:xfrm>
          <a:custGeom>
            <a:avLst/>
            <a:gdLst/>
            <a:ahLst/>
            <a:cxnLst/>
            <a:rect r="r" b="b" t="t" l="l"/>
            <a:pathLst>
              <a:path h="5706527" w="8541994">
                <a:moveTo>
                  <a:pt x="0" y="0"/>
                </a:moveTo>
                <a:lnTo>
                  <a:pt x="8541994" y="0"/>
                </a:lnTo>
                <a:lnTo>
                  <a:pt x="8541994" y="5706526"/>
                </a:lnTo>
                <a:lnTo>
                  <a:pt x="0" y="5706526"/>
                </a:lnTo>
                <a:lnTo>
                  <a:pt x="0" y="0"/>
                </a:lnTo>
                <a:close/>
              </a:path>
            </a:pathLst>
          </a:custGeom>
          <a:blipFill>
            <a:blip r:embed="rId5"/>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4696947" y="10150458"/>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407869">
            <a:off x="12052165" y="1118883"/>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401040" y="3248026"/>
            <a:ext cx="8278532" cy="2637106"/>
            <a:chOff x="0" y="0"/>
            <a:chExt cx="2180354" cy="694547"/>
          </a:xfrm>
        </p:grpSpPr>
        <p:sp>
          <p:nvSpPr>
            <p:cNvPr name="Freeform 6" id="6"/>
            <p:cNvSpPr/>
            <p:nvPr/>
          </p:nvSpPr>
          <p:spPr>
            <a:xfrm flipH="false" flipV="false" rot="0">
              <a:off x="0" y="0"/>
              <a:ext cx="2180354" cy="694547"/>
            </a:xfrm>
            <a:custGeom>
              <a:avLst/>
              <a:gdLst/>
              <a:ahLst/>
              <a:cxnLst/>
              <a:rect r="r" b="b" t="t" l="l"/>
              <a:pathLst>
                <a:path h="694547" w="2180354">
                  <a:moveTo>
                    <a:pt x="93518" y="0"/>
                  </a:moveTo>
                  <a:lnTo>
                    <a:pt x="2086836" y="0"/>
                  </a:lnTo>
                  <a:cubicBezTo>
                    <a:pt x="2138485" y="0"/>
                    <a:pt x="2180354" y="41869"/>
                    <a:pt x="2180354" y="93518"/>
                  </a:cubicBezTo>
                  <a:lnTo>
                    <a:pt x="2180354" y="601029"/>
                  </a:lnTo>
                  <a:cubicBezTo>
                    <a:pt x="2180354" y="652677"/>
                    <a:pt x="2138485" y="694547"/>
                    <a:pt x="2086836" y="694547"/>
                  </a:cubicBezTo>
                  <a:lnTo>
                    <a:pt x="93518" y="694547"/>
                  </a:lnTo>
                  <a:cubicBezTo>
                    <a:pt x="68716" y="694547"/>
                    <a:pt x="44929" y="684694"/>
                    <a:pt x="27391" y="667156"/>
                  </a:cubicBezTo>
                  <a:cubicBezTo>
                    <a:pt x="9853" y="649618"/>
                    <a:pt x="0" y="625831"/>
                    <a:pt x="0" y="601029"/>
                  </a:cubicBezTo>
                  <a:lnTo>
                    <a:pt x="0" y="93518"/>
                  </a:lnTo>
                  <a:cubicBezTo>
                    <a:pt x="0" y="68716"/>
                    <a:pt x="9853" y="44929"/>
                    <a:pt x="27391" y="27391"/>
                  </a:cubicBezTo>
                  <a:cubicBezTo>
                    <a:pt x="44929" y="9853"/>
                    <a:pt x="68716" y="0"/>
                    <a:pt x="93518" y="0"/>
                  </a:cubicBezTo>
                  <a:close/>
                </a:path>
              </a:pathLst>
            </a:custGeom>
            <a:solidFill>
              <a:srgbClr val="CCCCCC"/>
            </a:solidFill>
            <a:ln cap="rnd">
              <a:noFill/>
              <a:prstDash val="solid"/>
              <a:round/>
            </a:ln>
          </p:spPr>
        </p:sp>
        <p:sp>
          <p:nvSpPr>
            <p:cNvPr name="TextBox 7" id="7"/>
            <p:cNvSpPr txBox="true"/>
            <p:nvPr/>
          </p:nvSpPr>
          <p:spPr>
            <a:xfrm>
              <a:off x="0" y="-28575"/>
              <a:ext cx="2180354" cy="723122"/>
            </a:xfrm>
            <a:prstGeom prst="rect">
              <a:avLst/>
            </a:prstGeom>
          </p:spPr>
          <p:txBody>
            <a:bodyPr anchor="ctr" rtlCol="false" tIns="50800" lIns="50800" bIns="50800" rIns="50800"/>
            <a:lstStyle/>
            <a:p>
              <a:pPr algn="ctr">
                <a:lnSpc>
                  <a:spcPts val="3899"/>
                </a:lnSpc>
              </a:pPr>
              <a:r>
                <a:rPr lang="en-US" sz="2999">
                  <a:solidFill>
                    <a:srgbClr val="010101"/>
                  </a:solidFill>
                  <a:latin typeface="Open Sauce Bold"/>
                  <a:ea typeface="Open Sauce Bold"/>
                  <a:cs typeface="Open Sauce Bold"/>
                  <a:sym typeface="Open Sauce Bold"/>
                </a:rPr>
                <a:t>Versatility: </a:t>
              </a:r>
              <a:r>
                <a:rPr lang="en-US" sz="2999">
                  <a:solidFill>
                    <a:srgbClr val="010101"/>
                  </a:solidFill>
                  <a:latin typeface="Open Sauce"/>
                  <a:ea typeface="Open Sauce"/>
                  <a:cs typeface="Open Sauce"/>
                  <a:sym typeface="Open Sauce"/>
                </a:rPr>
                <a:t>Can handle binary, ordinal, and multinomial outcomes</a:t>
              </a:r>
            </a:p>
          </p:txBody>
        </p:sp>
      </p:grpSp>
      <p:sp>
        <p:nvSpPr>
          <p:cNvPr name="TextBox 8" id="8"/>
          <p:cNvSpPr txBox="true"/>
          <p:nvPr/>
        </p:nvSpPr>
        <p:spPr>
          <a:xfrm rot="0">
            <a:off x="610715" y="286886"/>
            <a:ext cx="10563475" cy="2450279"/>
          </a:xfrm>
          <a:prstGeom prst="rect">
            <a:avLst/>
          </a:prstGeom>
        </p:spPr>
        <p:txBody>
          <a:bodyPr anchor="t" rtlCol="false" tIns="0" lIns="0" bIns="0" rIns="0">
            <a:spAutoFit/>
          </a:bodyPr>
          <a:lstStyle/>
          <a:p>
            <a:pPr algn="l" marL="0" indent="0" lvl="0">
              <a:lnSpc>
                <a:spcPts val="9845"/>
              </a:lnSpc>
            </a:pPr>
            <a:r>
              <a:rPr lang="en-US" sz="7032" spc="689">
                <a:solidFill>
                  <a:srgbClr val="231F20"/>
                </a:solidFill>
                <a:latin typeface="Oswald Bold"/>
                <a:ea typeface="Oswald Bold"/>
                <a:cs typeface="Oswald Bold"/>
                <a:sym typeface="Oswald Bold"/>
              </a:rPr>
              <a:t>WHY USE LOGISTIC REGRESSION?</a:t>
            </a:r>
          </a:p>
        </p:txBody>
      </p:sp>
      <p:grpSp>
        <p:nvGrpSpPr>
          <p:cNvPr name="Group 9" id="9"/>
          <p:cNvGrpSpPr/>
          <p:nvPr/>
        </p:nvGrpSpPr>
        <p:grpSpPr>
          <a:xfrm rot="0">
            <a:off x="9144000" y="3248026"/>
            <a:ext cx="8626853" cy="2637106"/>
            <a:chOff x="0" y="0"/>
            <a:chExt cx="2272093" cy="694547"/>
          </a:xfrm>
        </p:grpSpPr>
        <p:sp>
          <p:nvSpPr>
            <p:cNvPr name="Freeform 10" id="10"/>
            <p:cNvSpPr/>
            <p:nvPr/>
          </p:nvSpPr>
          <p:spPr>
            <a:xfrm flipH="false" flipV="false" rot="0">
              <a:off x="0" y="0"/>
              <a:ext cx="2272093" cy="694547"/>
            </a:xfrm>
            <a:custGeom>
              <a:avLst/>
              <a:gdLst/>
              <a:ahLst/>
              <a:cxnLst/>
              <a:rect r="r" b="b" t="t" l="l"/>
              <a:pathLst>
                <a:path h="694547" w="2272093">
                  <a:moveTo>
                    <a:pt x="89742" y="0"/>
                  </a:moveTo>
                  <a:lnTo>
                    <a:pt x="2182351" y="0"/>
                  </a:lnTo>
                  <a:cubicBezTo>
                    <a:pt x="2231914" y="0"/>
                    <a:pt x="2272093" y="40179"/>
                    <a:pt x="2272093" y="89742"/>
                  </a:cubicBezTo>
                  <a:lnTo>
                    <a:pt x="2272093" y="604804"/>
                  </a:lnTo>
                  <a:cubicBezTo>
                    <a:pt x="2272093" y="654368"/>
                    <a:pt x="2231914" y="694547"/>
                    <a:pt x="2182351" y="694547"/>
                  </a:cubicBezTo>
                  <a:lnTo>
                    <a:pt x="89742" y="694547"/>
                  </a:lnTo>
                  <a:cubicBezTo>
                    <a:pt x="40179" y="694547"/>
                    <a:pt x="0" y="654368"/>
                    <a:pt x="0" y="604804"/>
                  </a:cubicBezTo>
                  <a:lnTo>
                    <a:pt x="0" y="89742"/>
                  </a:lnTo>
                  <a:cubicBezTo>
                    <a:pt x="0" y="40179"/>
                    <a:pt x="40179" y="0"/>
                    <a:pt x="89742" y="0"/>
                  </a:cubicBezTo>
                  <a:close/>
                </a:path>
              </a:pathLst>
            </a:custGeom>
            <a:solidFill>
              <a:srgbClr val="F8E598"/>
            </a:solidFill>
            <a:ln cap="rnd">
              <a:noFill/>
              <a:prstDash val="solid"/>
              <a:round/>
            </a:ln>
          </p:spPr>
        </p:sp>
        <p:sp>
          <p:nvSpPr>
            <p:cNvPr name="TextBox 11" id="11"/>
            <p:cNvSpPr txBox="true"/>
            <p:nvPr/>
          </p:nvSpPr>
          <p:spPr>
            <a:xfrm>
              <a:off x="0" y="-28575"/>
              <a:ext cx="2272093" cy="723122"/>
            </a:xfrm>
            <a:prstGeom prst="rect">
              <a:avLst/>
            </a:prstGeom>
          </p:spPr>
          <p:txBody>
            <a:bodyPr anchor="ctr" rtlCol="false" tIns="50800" lIns="50800" bIns="50800" rIns="50800"/>
            <a:lstStyle/>
            <a:p>
              <a:pPr algn="ctr">
                <a:lnSpc>
                  <a:spcPts val="3899"/>
                </a:lnSpc>
              </a:pPr>
              <a:r>
                <a:rPr lang="en-US" sz="2999">
                  <a:solidFill>
                    <a:srgbClr val="010101"/>
                  </a:solidFill>
                  <a:latin typeface="Open Sauce Bold"/>
                  <a:ea typeface="Open Sauce Bold"/>
                  <a:cs typeface="Open Sauce Bold"/>
                  <a:sym typeface="Open Sauce Bold"/>
                </a:rPr>
                <a:t>Interpretability: </a:t>
              </a:r>
              <a:r>
                <a:rPr lang="en-US" sz="2999">
                  <a:solidFill>
                    <a:srgbClr val="010101"/>
                  </a:solidFill>
                  <a:latin typeface="Open Sauce"/>
                  <a:ea typeface="Open Sauce"/>
                  <a:cs typeface="Open Sauce"/>
                  <a:sym typeface="Open Sauce"/>
                </a:rPr>
                <a:t>Provides probabilities for outcomes, making it intuitive.</a:t>
              </a:r>
            </a:p>
          </p:txBody>
        </p:sp>
      </p:grpSp>
      <p:grpSp>
        <p:nvGrpSpPr>
          <p:cNvPr name="Group 12" id="12"/>
          <p:cNvGrpSpPr/>
          <p:nvPr/>
        </p:nvGrpSpPr>
        <p:grpSpPr>
          <a:xfrm rot="0">
            <a:off x="4355847" y="6395993"/>
            <a:ext cx="10600671" cy="2637106"/>
            <a:chOff x="0" y="0"/>
            <a:chExt cx="2791946" cy="694547"/>
          </a:xfrm>
        </p:grpSpPr>
        <p:sp>
          <p:nvSpPr>
            <p:cNvPr name="Freeform 13" id="13"/>
            <p:cNvSpPr/>
            <p:nvPr/>
          </p:nvSpPr>
          <p:spPr>
            <a:xfrm flipH="false" flipV="false" rot="0">
              <a:off x="0" y="0"/>
              <a:ext cx="2791946" cy="694547"/>
            </a:xfrm>
            <a:custGeom>
              <a:avLst/>
              <a:gdLst/>
              <a:ahLst/>
              <a:cxnLst/>
              <a:rect r="r" b="b" t="t" l="l"/>
              <a:pathLst>
                <a:path h="694547" w="2791946">
                  <a:moveTo>
                    <a:pt x="73032" y="0"/>
                  </a:moveTo>
                  <a:lnTo>
                    <a:pt x="2718914" y="0"/>
                  </a:lnTo>
                  <a:cubicBezTo>
                    <a:pt x="2759249" y="0"/>
                    <a:pt x="2791946" y="32698"/>
                    <a:pt x="2791946" y="73032"/>
                  </a:cubicBezTo>
                  <a:lnTo>
                    <a:pt x="2791946" y="621514"/>
                  </a:lnTo>
                  <a:cubicBezTo>
                    <a:pt x="2791946" y="661849"/>
                    <a:pt x="2759249" y="694547"/>
                    <a:pt x="2718914" y="694547"/>
                  </a:cubicBezTo>
                  <a:lnTo>
                    <a:pt x="73032" y="694547"/>
                  </a:lnTo>
                  <a:cubicBezTo>
                    <a:pt x="53663" y="694547"/>
                    <a:pt x="35087" y="686852"/>
                    <a:pt x="21391" y="673156"/>
                  </a:cubicBezTo>
                  <a:cubicBezTo>
                    <a:pt x="7694" y="659460"/>
                    <a:pt x="0" y="640884"/>
                    <a:pt x="0" y="621514"/>
                  </a:cubicBezTo>
                  <a:lnTo>
                    <a:pt x="0" y="73032"/>
                  </a:lnTo>
                  <a:cubicBezTo>
                    <a:pt x="0" y="53663"/>
                    <a:pt x="7694" y="35087"/>
                    <a:pt x="21391" y="21391"/>
                  </a:cubicBezTo>
                  <a:cubicBezTo>
                    <a:pt x="35087" y="7694"/>
                    <a:pt x="53663" y="0"/>
                    <a:pt x="73032" y="0"/>
                  </a:cubicBezTo>
                  <a:close/>
                </a:path>
              </a:pathLst>
            </a:custGeom>
            <a:solidFill>
              <a:srgbClr val="EFDFDF"/>
            </a:solidFill>
            <a:ln cap="rnd">
              <a:noFill/>
              <a:prstDash val="solid"/>
              <a:round/>
            </a:ln>
          </p:spPr>
        </p:sp>
        <p:sp>
          <p:nvSpPr>
            <p:cNvPr name="TextBox 14" id="14"/>
            <p:cNvSpPr txBox="true"/>
            <p:nvPr/>
          </p:nvSpPr>
          <p:spPr>
            <a:xfrm>
              <a:off x="0" y="-28575"/>
              <a:ext cx="2791946" cy="723122"/>
            </a:xfrm>
            <a:prstGeom prst="rect">
              <a:avLst/>
            </a:prstGeom>
          </p:spPr>
          <p:txBody>
            <a:bodyPr anchor="ctr" rtlCol="false" tIns="50800" lIns="50800" bIns="50800" rIns="50800"/>
            <a:lstStyle/>
            <a:p>
              <a:pPr algn="ctr">
                <a:lnSpc>
                  <a:spcPts val="3899"/>
                </a:lnSpc>
              </a:pPr>
              <a:r>
                <a:rPr lang="en-US" sz="2999">
                  <a:solidFill>
                    <a:srgbClr val="010101"/>
                  </a:solidFill>
                  <a:latin typeface="Open Sauce Bold"/>
                  <a:ea typeface="Open Sauce Bold"/>
                  <a:cs typeface="Open Sauce Bold"/>
                  <a:sym typeface="Open Sauce Bold"/>
                </a:rPr>
                <a:t>Applications: </a:t>
              </a:r>
              <a:r>
                <a:rPr lang="en-US" sz="2999">
                  <a:solidFill>
                    <a:srgbClr val="010101"/>
                  </a:solidFill>
                  <a:latin typeface="Open Sauce"/>
                  <a:ea typeface="Open Sauce"/>
                  <a:cs typeface="Open Sauce"/>
                  <a:sym typeface="Open Sauce"/>
                </a:rPr>
                <a:t>Widely used in fields such as medical research, finance, and marketing</a:t>
              </a: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CCCCCC"/>
        </a:solidFill>
      </p:bgPr>
    </p:bg>
    <p:spTree>
      <p:nvGrpSpPr>
        <p:cNvPr id="1" name=""/>
        <p:cNvGrpSpPr/>
        <p:nvPr/>
      </p:nvGrpSpPr>
      <p:grpSpPr>
        <a:xfrm>
          <a:off x="0" y="0"/>
          <a:ext cx="0" cy="0"/>
          <a:chOff x="0" y="0"/>
          <a:chExt cx="0" cy="0"/>
        </a:xfrm>
      </p:grpSpPr>
      <p:sp>
        <p:nvSpPr>
          <p:cNvPr name="Freeform 2" id="2"/>
          <p:cNvSpPr/>
          <p:nvPr/>
        </p:nvSpPr>
        <p:spPr>
          <a:xfrm flipH="false" flipV="false" rot="3407869">
            <a:off x="-4696947" y="10150458"/>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407869">
            <a:off x="12052165" y="1118883"/>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2467743" y="2089571"/>
            <a:ext cx="13581211" cy="7629704"/>
            <a:chOff x="0" y="0"/>
            <a:chExt cx="3576944" cy="2009469"/>
          </a:xfrm>
        </p:grpSpPr>
        <p:sp>
          <p:nvSpPr>
            <p:cNvPr name="Freeform 5" id="5"/>
            <p:cNvSpPr/>
            <p:nvPr/>
          </p:nvSpPr>
          <p:spPr>
            <a:xfrm flipH="false" flipV="false" rot="0">
              <a:off x="0" y="0"/>
              <a:ext cx="3576944" cy="2009469"/>
            </a:xfrm>
            <a:custGeom>
              <a:avLst/>
              <a:gdLst/>
              <a:ahLst/>
              <a:cxnLst/>
              <a:rect r="r" b="b" t="t" l="l"/>
              <a:pathLst>
                <a:path h="2009469" w="3576944">
                  <a:moveTo>
                    <a:pt x="57005" y="0"/>
                  </a:moveTo>
                  <a:lnTo>
                    <a:pt x="3519940" y="0"/>
                  </a:lnTo>
                  <a:cubicBezTo>
                    <a:pt x="3535058" y="0"/>
                    <a:pt x="3549558" y="6006"/>
                    <a:pt x="3560248" y="16696"/>
                  </a:cubicBezTo>
                  <a:cubicBezTo>
                    <a:pt x="3570939" y="27387"/>
                    <a:pt x="3576944" y="41886"/>
                    <a:pt x="3576944" y="57005"/>
                  </a:cubicBezTo>
                  <a:lnTo>
                    <a:pt x="3576944" y="1952465"/>
                  </a:lnTo>
                  <a:cubicBezTo>
                    <a:pt x="3576944" y="1967583"/>
                    <a:pt x="3570939" y="1982083"/>
                    <a:pt x="3560248" y="1992773"/>
                  </a:cubicBezTo>
                  <a:cubicBezTo>
                    <a:pt x="3549558" y="2003464"/>
                    <a:pt x="3535058" y="2009469"/>
                    <a:pt x="3519940" y="2009469"/>
                  </a:cubicBezTo>
                  <a:lnTo>
                    <a:pt x="57005" y="2009469"/>
                  </a:lnTo>
                  <a:cubicBezTo>
                    <a:pt x="41886" y="2009469"/>
                    <a:pt x="27387" y="2003464"/>
                    <a:pt x="16696" y="1992773"/>
                  </a:cubicBezTo>
                  <a:cubicBezTo>
                    <a:pt x="6006" y="1982083"/>
                    <a:pt x="0" y="1967583"/>
                    <a:pt x="0" y="1952465"/>
                  </a:cubicBezTo>
                  <a:lnTo>
                    <a:pt x="0" y="57005"/>
                  </a:lnTo>
                  <a:cubicBezTo>
                    <a:pt x="0" y="41886"/>
                    <a:pt x="6006" y="27387"/>
                    <a:pt x="16696" y="16696"/>
                  </a:cubicBezTo>
                  <a:cubicBezTo>
                    <a:pt x="27387" y="6006"/>
                    <a:pt x="41886" y="0"/>
                    <a:pt x="57005" y="0"/>
                  </a:cubicBezTo>
                  <a:close/>
                </a:path>
              </a:pathLst>
            </a:custGeom>
            <a:solidFill>
              <a:srgbClr val="F8E598"/>
            </a:solidFill>
            <a:ln cap="rnd">
              <a:noFill/>
              <a:prstDash val="solid"/>
              <a:round/>
            </a:ln>
          </p:spPr>
        </p:sp>
        <p:sp>
          <p:nvSpPr>
            <p:cNvPr name="TextBox 6" id="6"/>
            <p:cNvSpPr txBox="true"/>
            <p:nvPr/>
          </p:nvSpPr>
          <p:spPr>
            <a:xfrm>
              <a:off x="0" y="-19050"/>
              <a:ext cx="3576944" cy="2028519"/>
            </a:xfrm>
            <a:prstGeom prst="rect">
              <a:avLst/>
            </a:prstGeom>
          </p:spPr>
          <p:txBody>
            <a:bodyPr anchor="ctr" rtlCol="false" tIns="50800" lIns="50800" bIns="50800" rIns="50800"/>
            <a:lstStyle/>
            <a:p>
              <a:pPr algn="ctr">
                <a:lnSpc>
                  <a:spcPts val="2859"/>
                </a:lnSpc>
              </a:pPr>
            </a:p>
          </p:txBody>
        </p:sp>
      </p:grpSp>
      <p:sp>
        <p:nvSpPr>
          <p:cNvPr name="Freeform 7" id="7"/>
          <p:cNvSpPr/>
          <p:nvPr/>
        </p:nvSpPr>
        <p:spPr>
          <a:xfrm flipH="false" flipV="false" rot="0">
            <a:off x="7181253" y="3345303"/>
            <a:ext cx="3925494" cy="1452433"/>
          </a:xfrm>
          <a:custGeom>
            <a:avLst/>
            <a:gdLst/>
            <a:ahLst/>
            <a:cxnLst/>
            <a:rect r="r" b="b" t="t" l="l"/>
            <a:pathLst>
              <a:path h="1452433" w="3925494">
                <a:moveTo>
                  <a:pt x="0" y="0"/>
                </a:moveTo>
                <a:lnTo>
                  <a:pt x="3925494" y="0"/>
                </a:lnTo>
                <a:lnTo>
                  <a:pt x="3925494" y="1452433"/>
                </a:lnTo>
                <a:lnTo>
                  <a:pt x="0" y="1452433"/>
                </a:lnTo>
                <a:lnTo>
                  <a:pt x="0" y="0"/>
                </a:lnTo>
                <a:close/>
              </a:path>
            </a:pathLst>
          </a:custGeom>
          <a:blipFill>
            <a:blip r:embed="rId4"/>
            <a:stretch>
              <a:fillRect l="0" t="0" r="0" b="0"/>
            </a:stretch>
          </a:blipFill>
        </p:spPr>
      </p:sp>
      <p:sp>
        <p:nvSpPr>
          <p:cNvPr name="Freeform 8" id="8"/>
          <p:cNvSpPr/>
          <p:nvPr/>
        </p:nvSpPr>
        <p:spPr>
          <a:xfrm flipH="false" flipV="false" rot="0">
            <a:off x="7882713" y="5143500"/>
            <a:ext cx="6834436" cy="1188598"/>
          </a:xfrm>
          <a:custGeom>
            <a:avLst/>
            <a:gdLst/>
            <a:ahLst/>
            <a:cxnLst/>
            <a:rect r="r" b="b" t="t" l="l"/>
            <a:pathLst>
              <a:path h="1188598" w="6834436">
                <a:moveTo>
                  <a:pt x="0" y="0"/>
                </a:moveTo>
                <a:lnTo>
                  <a:pt x="6834436" y="0"/>
                </a:lnTo>
                <a:lnTo>
                  <a:pt x="6834436" y="1188598"/>
                </a:lnTo>
                <a:lnTo>
                  <a:pt x="0" y="1188598"/>
                </a:lnTo>
                <a:lnTo>
                  <a:pt x="0" y="0"/>
                </a:lnTo>
                <a:close/>
              </a:path>
            </a:pathLst>
          </a:custGeom>
          <a:blipFill>
            <a:blip r:embed="rId5"/>
            <a:stretch>
              <a:fillRect l="0" t="0" r="0" b="0"/>
            </a:stretch>
          </a:blipFill>
        </p:spPr>
      </p:sp>
      <p:sp>
        <p:nvSpPr>
          <p:cNvPr name="TextBox 9" id="9"/>
          <p:cNvSpPr txBox="true"/>
          <p:nvPr/>
        </p:nvSpPr>
        <p:spPr>
          <a:xfrm rot="0">
            <a:off x="1028700" y="523808"/>
            <a:ext cx="6637882" cy="2379159"/>
          </a:xfrm>
          <a:prstGeom prst="rect">
            <a:avLst/>
          </a:prstGeom>
        </p:spPr>
        <p:txBody>
          <a:bodyPr anchor="t" rtlCol="false" tIns="0" lIns="0" bIns="0" rIns="0">
            <a:spAutoFit/>
          </a:bodyPr>
          <a:lstStyle/>
          <a:p>
            <a:pPr algn="l" marL="0" indent="0" lvl="0">
              <a:lnSpc>
                <a:spcPts val="9565"/>
              </a:lnSpc>
            </a:pPr>
            <a:r>
              <a:rPr lang="en-US" sz="6832" spc="669">
                <a:solidFill>
                  <a:srgbClr val="231F20"/>
                </a:solidFill>
                <a:latin typeface="Oswald Bold"/>
                <a:ea typeface="Oswald Bold"/>
                <a:cs typeface="Oswald Bold"/>
                <a:sym typeface="Oswald Bold"/>
              </a:rPr>
              <a:t>THE LOGISTIC FUNCTION</a:t>
            </a:r>
          </a:p>
        </p:txBody>
      </p:sp>
      <p:sp>
        <p:nvSpPr>
          <p:cNvPr name="TextBox 10" id="10"/>
          <p:cNvSpPr txBox="true"/>
          <p:nvPr/>
        </p:nvSpPr>
        <p:spPr>
          <a:xfrm rot="0">
            <a:off x="3092470" y="3756523"/>
            <a:ext cx="5455977" cy="591893"/>
          </a:xfrm>
          <a:prstGeom prst="rect">
            <a:avLst/>
          </a:prstGeom>
        </p:spPr>
        <p:txBody>
          <a:bodyPr anchor="t" rtlCol="false" tIns="0" lIns="0" bIns="0" rIns="0">
            <a:spAutoFit/>
          </a:bodyPr>
          <a:lstStyle/>
          <a:p>
            <a:pPr algn="ctr">
              <a:lnSpc>
                <a:spcPts val="4737"/>
              </a:lnSpc>
              <a:spcBef>
                <a:spcPct val="0"/>
              </a:spcBef>
            </a:pPr>
            <a:r>
              <a:rPr lang="en-US" sz="3644">
                <a:solidFill>
                  <a:srgbClr val="231F20"/>
                </a:solidFill>
                <a:latin typeface="Open Sauce"/>
                <a:ea typeface="Open Sauce"/>
                <a:cs typeface="Open Sauce"/>
                <a:sym typeface="Open Sauce"/>
              </a:rPr>
              <a:t>Formula:</a:t>
            </a:r>
          </a:p>
        </p:txBody>
      </p:sp>
      <p:sp>
        <p:nvSpPr>
          <p:cNvPr name="TextBox 11" id="11"/>
          <p:cNvSpPr txBox="true"/>
          <p:nvPr/>
        </p:nvSpPr>
        <p:spPr>
          <a:xfrm rot="0">
            <a:off x="-627550" y="5357053"/>
            <a:ext cx="13581211" cy="547370"/>
          </a:xfrm>
          <a:prstGeom prst="rect">
            <a:avLst/>
          </a:prstGeom>
        </p:spPr>
        <p:txBody>
          <a:bodyPr anchor="t" rtlCol="false" tIns="0" lIns="0" bIns="0" rIns="0">
            <a:spAutoFit/>
          </a:bodyPr>
          <a:lstStyle/>
          <a:p>
            <a:pPr algn="ctr">
              <a:lnSpc>
                <a:spcPts val="4420"/>
              </a:lnSpc>
              <a:spcBef>
                <a:spcPct val="0"/>
              </a:spcBef>
            </a:pPr>
            <a:r>
              <a:rPr lang="en-US" sz="3400">
                <a:solidFill>
                  <a:srgbClr val="231F20"/>
                </a:solidFill>
                <a:latin typeface="Open Sauce"/>
                <a:ea typeface="Open Sauce"/>
                <a:cs typeface="Open Sauce"/>
                <a:sym typeface="Open Sauce"/>
              </a:rPr>
              <a:t>Cost Function:</a:t>
            </a:r>
          </a:p>
        </p:txBody>
      </p:sp>
      <p:sp>
        <p:nvSpPr>
          <p:cNvPr name="TextBox 12" id="12"/>
          <p:cNvSpPr txBox="true"/>
          <p:nvPr/>
        </p:nvSpPr>
        <p:spPr>
          <a:xfrm rot="0">
            <a:off x="4579855" y="7266503"/>
            <a:ext cx="10137295" cy="1708150"/>
          </a:xfrm>
          <a:prstGeom prst="rect">
            <a:avLst/>
          </a:prstGeom>
        </p:spPr>
        <p:txBody>
          <a:bodyPr anchor="t" rtlCol="false" tIns="0" lIns="0" bIns="0" rIns="0">
            <a:spAutoFit/>
          </a:bodyPr>
          <a:lstStyle/>
          <a:p>
            <a:pPr algn="l">
              <a:lnSpc>
                <a:spcPts val="4549"/>
              </a:lnSpc>
              <a:spcBef>
                <a:spcPct val="0"/>
              </a:spcBef>
            </a:pPr>
            <a:r>
              <a:rPr lang="en-US" sz="3499">
                <a:solidFill>
                  <a:srgbClr val="231F20"/>
                </a:solidFill>
                <a:latin typeface="Open Sauce"/>
                <a:ea typeface="Open Sauce"/>
                <a:cs typeface="Open Sauce"/>
                <a:sym typeface="Open Sauce"/>
              </a:rPr>
              <a:t>The logistic function (also called the sigmoid function) maps any real-valued number into a value between 0 and 1.</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A9ABA8"/>
        </a:solidFill>
      </p:bgPr>
    </p:bg>
    <p:spTree>
      <p:nvGrpSpPr>
        <p:cNvPr id="1" name=""/>
        <p:cNvGrpSpPr/>
        <p:nvPr/>
      </p:nvGrpSpPr>
      <p:grpSpPr>
        <a:xfrm>
          <a:off x="0" y="0"/>
          <a:ext cx="0" cy="0"/>
          <a:chOff x="0" y="0"/>
          <a:chExt cx="0" cy="0"/>
        </a:xfrm>
      </p:grpSpPr>
      <p:sp>
        <p:nvSpPr>
          <p:cNvPr name="Freeform 2" id="2"/>
          <p:cNvSpPr/>
          <p:nvPr/>
        </p:nvSpPr>
        <p:spPr>
          <a:xfrm flipH="false" flipV="false" rot="3407869">
            <a:off x="-4696947" y="10150458"/>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407869">
            <a:off x="12052165" y="1118883"/>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2467743" y="2089571"/>
            <a:ext cx="13581211" cy="7629704"/>
            <a:chOff x="0" y="0"/>
            <a:chExt cx="3576944" cy="2009469"/>
          </a:xfrm>
        </p:grpSpPr>
        <p:sp>
          <p:nvSpPr>
            <p:cNvPr name="Freeform 5" id="5"/>
            <p:cNvSpPr/>
            <p:nvPr/>
          </p:nvSpPr>
          <p:spPr>
            <a:xfrm flipH="false" flipV="false" rot="0">
              <a:off x="0" y="0"/>
              <a:ext cx="3576944" cy="2009469"/>
            </a:xfrm>
            <a:custGeom>
              <a:avLst/>
              <a:gdLst/>
              <a:ahLst/>
              <a:cxnLst/>
              <a:rect r="r" b="b" t="t" l="l"/>
              <a:pathLst>
                <a:path h="2009469" w="3576944">
                  <a:moveTo>
                    <a:pt x="57005" y="0"/>
                  </a:moveTo>
                  <a:lnTo>
                    <a:pt x="3519940" y="0"/>
                  </a:lnTo>
                  <a:cubicBezTo>
                    <a:pt x="3535058" y="0"/>
                    <a:pt x="3549558" y="6006"/>
                    <a:pt x="3560248" y="16696"/>
                  </a:cubicBezTo>
                  <a:cubicBezTo>
                    <a:pt x="3570939" y="27387"/>
                    <a:pt x="3576944" y="41886"/>
                    <a:pt x="3576944" y="57005"/>
                  </a:cubicBezTo>
                  <a:lnTo>
                    <a:pt x="3576944" y="1952465"/>
                  </a:lnTo>
                  <a:cubicBezTo>
                    <a:pt x="3576944" y="1967583"/>
                    <a:pt x="3570939" y="1982083"/>
                    <a:pt x="3560248" y="1992773"/>
                  </a:cubicBezTo>
                  <a:cubicBezTo>
                    <a:pt x="3549558" y="2003464"/>
                    <a:pt x="3535058" y="2009469"/>
                    <a:pt x="3519940" y="2009469"/>
                  </a:cubicBezTo>
                  <a:lnTo>
                    <a:pt x="57005" y="2009469"/>
                  </a:lnTo>
                  <a:cubicBezTo>
                    <a:pt x="41886" y="2009469"/>
                    <a:pt x="27387" y="2003464"/>
                    <a:pt x="16696" y="1992773"/>
                  </a:cubicBezTo>
                  <a:cubicBezTo>
                    <a:pt x="6006" y="1982083"/>
                    <a:pt x="0" y="1967583"/>
                    <a:pt x="0" y="1952465"/>
                  </a:cubicBezTo>
                  <a:lnTo>
                    <a:pt x="0" y="57005"/>
                  </a:lnTo>
                  <a:cubicBezTo>
                    <a:pt x="0" y="41886"/>
                    <a:pt x="6006" y="27387"/>
                    <a:pt x="16696" y="16696"/>
                  </a:cubicBezTo>
                  <a:cubicBezTo>
                    <a:pt x="27387" y="6006"/>
                    <a:pt x="41886" y="0"/>
                    <a:pt x="57005" y="0"/>
                  </a:cubicBezTo>
                  <a:close/>
                </a:path>
              </a:pathLst>
            </a:custGeom>
            <a:solidFill>
              <a:srgbClr val="CCCCCC"/>
            </a:solidFill>
            <a:ln cap="rnd">
              <a:noFill/>
              <a:prstDash val="solid"/>
              <a:round/>
            </a:ln>
          </p:spPr>
        </p:sp>
        <p:sp>
          <p:nvSpPr>
            <p:cNvPr name="TextBox 6" id="6"/>
            <p:cNvSpPr txBox="true"/>
            <p:nvPr/>
          </p:nvSpPr>
          <p:spPr>
            <a:xfrm>
              <a:off x="0" y="-19050"/>
              <a:ext cx="3576944" cy="2028519"/>
            </a:xfrm>
            <a:prstGeom prst="rect">
              <a:avLst/>
            </a:prstGeom>
          </p:spPr>
          <p:txBody>
            <a:bodyPr anchor="ctr" rtlCol="false" tIns="50800" lIns="50800" bIns="50800" rIns="50800"/>
            <a:lstStyle/>
            <a:p>
              <a:pPr algn="ctr">
                <a:lnSpc>
                  <a:spcPts val="2859"/>
                </a:lnSpc>
              </a:pPr>
            </a:p>
          </p:txBody>
        </p:sp>
      </p:grpSp>
      <p:sp>
        <p:nvSpPr>
          <p:cNvPr name="Freeform 7" id="7"/>
          <p:cNvSpPr/>
          <p:nvPr/>
        </p:nvSpPr>
        <p:spPr>
          <a:xfrm flipH="false" flipV="false" rot="0">
            <a:off x="1215057" y="2594680"/>
            <a:ext cx="7607147" cy="7376729"/>
          </a:xfrm>
          <a:custGeom>
            <a:avLst/>
            <a:gdLst/>
            <a:ahLst/>
            <a:cxnLst/>
            <a:rect r="r" b="b" t="t" l="l"/>
            <a:pathLst>
              <a:path h="7376729" w="7607147">
                <a:moveTo>
                  <a:pt x="0" y="0"/>
                </a:moveTo>
                <a:lnTo>
                  <a:pt x="7607146" y="0"/>
                </a:lnTo>
                <a:lnTo>
                  <a:pt x="7607146" y="7376729"/>
                </a:lnTo>
                <a:lnTo>
                  <a:pt x="0" y="7376729"/>
                </a:lnTo>
                <a:lnTo>
                  <a:pt x="0" y="0"/>
                </a:lnTo>
                <a:close/>
              </a:path>
            </a:pathLst>
          </a:custGeom>
          <a:blipFill>
            <a:blip r:embed="rId4"/>
            <a:stretch>
              <a:fillRect l="0" t="-691" r="-1323" b="0"/>
            </a:stretch>
          </a:blipFill>
        </p:spPr>
      </p:sp>
      <p:sp>
        <p:nvSpPr>
          <p:cNvPr name="Freeform 8" id="8"/>
          <p:cNvSpPr/>
          <p:nvPr/>
        </p:nvSpPr>
        <p:spPr>
          <a:xfrm flipH="false" flipV="false" rot="0">
            <a:off x="9754883" y="377458"/>
            <a:ext cx="6760172" cy="5103570"/>
          </a:xfrm>
          <a:custGeom>
            <a:avLst/>
            <a:gdLst/>
            <a:ahLst/>
            <a:cxnLst/>
            <a:rect r="r" b="b" t="t" l="l"/>
            <a:pathLst>
              <a:path h="5103570" w="6760172">
                <a:moveTo>
                  <a:pt x="0" y="0"/>
                </a:moveTo>
                <a:lnTo>
                  <a:pt x="6760172" y="0"/>
                </a:lnTo>
                <a:lnTo>
                  <a:pt x="6760172" y="5103569"/>
                </a:lnTo>
                <a:lnTo>
                  <a:pt x="0" y="5103569"/>
                </a:lnTo>
                <a:lnTo>
                  <a:pt x="0" y="0"/>
                </a:lnTo>
                <a:close/>
              </a:path>
            </a:pathLst>
          </a:custGeom>
          <a:blipFill>
            <a:blip r:embed="rId5"/>
            <a:stretch>
              <a:fillRect l="0" t="0" r="0" b="0"/>
            </a:stretch>
          </a:blipFill>
        </p:spPr>
      </p:sp>
      <p:sp>
        <p:nvSpPr>
          <p:cNvPr name="Freeform 9" id="9"/>
          <p:cNvSpPr/>
          <p:nvPr/>
        </p:nvSpPr>
        <p:spPr>
          <a:xfrm flipH="false" flipV="false" rot="0">
            <a:off x="9754883" y="5481027"/>
            <a:ext cx="6760172" cy="3511915"/>
          </a:xfrm>
          <a:custGeom>
            <a:avLst/>
            <a:gdLst/>
            <a:ahLst/>
            <a:cxnLst/>
            <a:rect r="r" b="b" t="t" l="l"/>
            <a:pathLst>
              <a:path h="3511915" w="6760172">
                <a:moveTo>
                  <a:pt x="0" y="0"/>
                </a:moveTo>
                <a:lnTo>
                  <a:pt x="6760172" y="0"/>
                </a:lnTo>
                <a:lnTo>
                  <a:pt x="6760172" y="3511915"/>
                </a:lnTo>
                <a:lnTo>
                  <a:pt x="0" y="3511915"/>
                </a:lnTo>
                <a:lnTo>
                  <a:pt x="0" y="0"/>
                </a:lnTo>
                <a:close/>
              </a:path>
            </a:pathLst>
          </a:custGeom>
          <a:blipFill>
            <a:blip r:embed="rId6"/>
            <a:stretch>
              <a:fillRect l="0" t="0" r="0" b="0"/>
            </a:stretch>
          </a:blipFill>
        </p:spPr>
      </p:sp>
      <p:sp>
        <p:nvSpPr>
          <p:cNvPr name="TextBox 10" id="10"/>
          <p:cNvSpPr txBox="true"/>
          <p:nvPr/>
        </p:nvSpPr>
        <p:spPr>
          <a:xfrm rot="0">
            <a:off x="1028700" y="-142875"/>
            <a:ext cx="7793503" cy="2530805"/>
          </a:xfrm>
          <a:prstGeom prst="rect">
            <a:avLst/>
          </a:prstGeom>
        </p:spPr>
        <p:txBody>
          <a:bodyPr anchor="t" rtlCol="false" tIns="0" lIns="0" bIns="0" rIns="0">
            <a:spAutoFit/>
          </a:bodyPr>
          <a:lstStyle/>
          <a:p>
            <a:pPr algn="l" marL="0" indent="0" lvl="0">
              <a:lnSpc>
                <a:spcPts val="10131"/>
              </a:lnSpc>
            </a:pPr>
            <a:r>
              <a:rPr lang="en-US" sz="7236" spc="709">
                <a:solidFill>
                  <a:srgbClr val="231F20"/>
                </a:solidFill>
                <a:latin typeface="Oswald Bold"/>
                <a:ea typeface="Oswald Bold"/>
                <a:cs typeface="Oswald Bold"/>
                <a:sym typeface="Oswald Bold"/>
              </a:rPr>
              <a:t>MODEL IMPLEMENTATION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A9ABA8"/>
        </a:solidFill>
      </p:bgPr>
    </p:bg>
    <p:spTree>
      <p:nvGrpSpPr>
        <p:cNvPr id="1" name=""/>
        <p:cNvGrpSpPr/>
        <p:nvPr/>
      </p:nvGrpSpPr>
      <p:grpSpPr>
        <a:xfrm>
          <a:off x="0" y="0"/>
          <a:ext cx="0" cy="0"/>
          <a:chOff x="0" y="0"/>
          <a:chExt cx="0" cy="0"/>
        </a:xfrm>
      </p:grpSpPr>
      <p:sp>
        <p:nvSpPr>
          <p:cNvPr name="Freeform 2" id="2"/>
          <p:cNvSpPr/>
          <p:nvPr/>
        </p:nvSpPr>
        <p:spPr>
          <a:xfrm flipH="false" flipV="false" rot="3407869">
            <a:off x="-4696947" y="10150458"/>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407869">
            <a:off x="12052165" y="1118883"/>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2467743" y="2089571"/>
            <a:ext cx="13581211" cy="7629704"/>
            <a:chOff x="0" y="0"/>
            <a:chExt cx="3576944" cy="2009469"/>
          </a:xfrm>
        </p:grpSpPr>
        <p:sp>
          <p:nvSpPr>
            <p:cNvPr name="Freeform 5" id="5"/>
            <p:cNvSpPr/>
            <p:nvPr/>
          </p:nvSpPr>
          <p:spPr>
            <a:xfrm flipH="false" flipV="false" rot="0">
              <a:off x="0" y="0"/>
              <a:ext cx="3576944" cy="2009469"/>
            </a:xfrm>
            <a:custGeom>
              <a:avLst/>
              <a:gdLst/>
              <a:ahLst/>
              <a:cxnLst/>
              <a:rect r="r" b="b" t="t" l="l"/>
              <a:pathLst>
                <a:path h="2009469" w="3576944">
                  <a:moveTo>
                    <a:pt x="57005" y="0"/>
                  </a:moveTo>
                  <a:lnTo>
                    <a:pt x="3519940" y="0"/>
                  </a:lnTo>
                  <a:cubicBezTo>
                    <a:pt x="3535058" y="0"/>
                    <a:pt x="3549558" y="6006"/>
                    <a:pt x="3560248" y="16696"/>
                  </a:cubicBezTo>
                  <a:cubicBezTo>
                    <a:pt x="3570939" y="27387"/>
                    <a:pt x="3576944" y="41886"/>
                    <a:pt x="3576944" y="57005"/>
                  </a:cubicBezTo>
                  <a:lnTo>
                    <a:pt x="3576944" y="1952465"/>
                  </a:lnTo>
                  <a:cubicBezTo>
                    <a:pt x="3576944" y="1967583"/>
                    <a:pt x="3570939" y="1982083"/>
                    <a:pt x="3560248" y="1992773"/>
                  </a:cubicBezTo>
                  <a:cubicBezTo>
                    <a:pt x="3549558" y="2003464"/>
                    <a:pt x="3535058" y="2009469"/>
                    <a:pt x="3519940" y="2009469"/>
                  </a:cubicBezTo>
                  <a:lnTo>
                    <a:pt x="57005" y="2009469"/>
                  </a:lnTo>
                  <a:cubicBezTo>
                    <a:pt x="41886" y="2009469"/>
                    <a:pt x="27387" y="2003464"/>
                    <a:pt x="16696" y="1992773"/>
                  </a:cubicBezTo>
                  <a:cubicBezTo>
                    <a:pt x="6006" y="1982083"/>
                    <a:pt x="0" y="1967583"/>
                    <a:pt x="0" y="1952465"/>
                  </a:cubicBezTo>
                  <a:lnTo>
                    <a:pt x="0" y="57005"/>
                  </a:lnTo>
                  <a:cubicBezTo>
                    <a:pt x="0" y="41886"/>
                    <a:pt x="6006" y="27387"/>
                    <a:pt x="16696" y="16696"/>
                  </a:cubicBezTo>
                  <a:cubicBezTo>
                    <a:pt x="27387" y="6006"/>
                    <a:pt x="41886" y="0"/>
                    <a:pt x="57005" y="0"/>
                  </a:cubicBezTo>
                  <a:close/>
                </a:path>
              </a:pathLst>
            </a:custGeom>
            <a:solidFill>
              <a:srgbClr val="CCCCCC"/>
            </a:solidFill>
            <a:ln cap="rnd">
              <a:noFill/>
              <a:prstDash val="solid"/>
              <a:round/>
            </a:ln>
          </p:spPr>
        </p:sp>
        <p:sp>
          <p:nvSpPr>
            <p:cNvPr name="TextBox 6" id="6"/>
            <p:cNvSpPr txBox="true"/>
            <p:nvPr/>
          </p:nvSpPr>
          <p:spPr>
            <a:xfrm>
              <a:off x="0" y="-19050"/>
              <a:ext cx="3576944" cy="2028519"/>
            </a:xfrm>
            <a:prstGeom prst="rect">
              <a:avLst/>
            </a:prstGeom>
          </p:spPr>
          <p:txBody>
            <a:bodyPr anchor="ctr" rtlCol="false" tIns="50800" lIns="50800" bIns="50800" rIns="50800"/>
            <a:lstStyle/>
            <a:p>
              <a:pPr algn="ctr">
                <a:lnSpc>
                  <a:spcPts val="2859"/>
                </a:lnSpc>
              </a:pPr>
            </a:p>
          </p:txBody>
        </p:sp>
      </p:grpSp>
      <p:sp>
        <p:nvSpPr>
          <p:cNvPr name="Freeform 7" id="7"/>
          <p:cNvSpPr/>
          <p:nvPr/>
        </p:nvSpPr>
        <p:spPr>
          <a:xfrm flipH="false" flipV="false" rot="0">
            <a:off x="489091" y="790869"/>
            <a:ext cx="10921037" cy="3697049"/>
          </a:xfrm>
          <a:custGeom>
            <a:avLst/>
            <a:gdLst/>
            <a:ahLst/>
            <a:cxnLst/>
            <a:rect r="r" b="b" t="t" l="l"/>
            <a:pathLst>
              <a:path h="3697049" w="10921037">
                <a:moveTo>
                  <a:pt x="0" y="0"/>
                </a:moveTo>
                <a:lnTo>
                  <a:pt x="10921037" y="0"/>
                </a:lnTo>
                <a:lnTo>
                  <a:pt x="10921037" y="3697049"/>
                </a:lnTo>
                <a:lnTo>
                  <a:pt x="0" y="3697049"/>
                </a:lnTo>
                <a:lnTo>
                  <a:pt x="0" y="0"/>
                </a:lnTo>
                <a:close/>
              </a:path>
            </a:pathLst>
          </a:custGeom>
          <a:blipFill>
            <a:blip r:embed="rId4"/>
            <a:stretch>
              <a:fillRect l="0" t="0" r="0" b="0"/>
            </a:stretch>
          </a:blipFill>
        </p:spPr>
      </p:sp>
      <p:sp>
        <p:nvSpPr>
          <p:cNvPr name="Freeform 8" id="8"/>
          <p:cNvSpPr/>
          <p:nvPr/>
        </p:nvSpPr>
        <p:spPr>
          <a:xfrm flipH="false" flipV="false" rot="0">
            <a:off x="8388674" y="3379867"/>
            <a:ext cx="7250419" cy="5878433"/>
          </a:xfrm>
          <a:custGeom>
            <a:avLst/>
            <a:gdLst/>
            <a:ahLst/>
            <a:cxnLst/>
            <a:rect r="r" b="b" t="t" l="l"/>
            <a:pathLst>
              <a:path h="5878433" w="7250419">
                <a:moveTo>
                  <a:pt x="0" y="0"/>
                </a:moveTo>
                <a:lnTo>
                  <a:pt x="7250419" y="0"/>
                </a:lnTo>
                <a:lnTo>
                  <a:pt x="7250419" y="5878433"/>
                </a:lnTo>
                <a:lnTo>
                  <a:pt x="0" y="5878433"/>
                </a:lnTo>
                <a:lnTo>
                  <a:pt x="0" y="0"/>
                </a:lnTo>
                <a:close/>
              </a:path>
            </a:pathLst>
          </a:custGeom>
          <a:blipFill>
            <a:blip r:embed="rId5"/>
            <a:stretch>
              <a:fillRect l="0" t="0" r="0" b="0"/>
            </a:stretch>
          </a:blipFill>
        </p:spPr>
      </p:sp>
      <p:sp>
        <p:nvSpPr>
          <p:cNvPr name="TextBox 9" id="9"/>
          <p:cNvSpPr txBox="true"/>
          <p:nvPr/>
        </p:nvSpPr>
        <p:spPr>
          <a:xfrm rot="0">
            <a:off x="595171" y="4944346"/>
            <a:ext cx="7793503" cy="2530805"/>
          </a:xfrm>
          <a:prstGeom prst="rect">
            <a:avLst/>
          </a:prstGeom>
        </p:spPr>
        <p:txBody>
          <a:bodyPr anchor="t" rtlCol="false" tIns="0" lIns="0" bIns="0" rIns="0">
            <a:spAutoFit/>
          </a:bodyPr>
          <a:lstStyle/>
          <a:p>
            <a:pPr algn="l" marL="0" indent="0" lvl="0">
              <a:lnSpc>
                <a:spcPts val="10131"/>
              </a:lnSpc>
            </a:pPr>
            <a:r>
              <a:rPr lang="en-US" sz="7236" spc="709">
                <a:solidFill>
                  <a:srgbClr val="231F20"/>
                </a:solidFill>
                <a:latin typeface="Oswald Bold"/>
                <a:ea typeface="Oswald Bold"/>
                <a:cs typeface="Oswald Bold"/>
                <a:sym typeface="Oswald Bold"/>
              </a:rPr>
              <a:t>MODEL IMPLEMENTATION</a:t>
            </a:r>
          </a:p>
        </p:txBody>
      </p:sp>
      <p:sp>
        <p:nvSpPr>
          <p:cNvPr name="TextBox 10" id="10"/>
          <p:cNvSpPr txBox="true"/>
          <p:nvPr/>
        </p:nvSpPr>
        <p:spPr>
          <a:xfrm rot="0">
            <a:off x="1028700" y="7437051"/>
            <a:ext cx="7793503" cy="539115"/>
          </a:xfrm>
          <a:prstGeom prst="rect">
            <a:avLst/>
          </a:prstGeom>
        </p:spPr>
        <p:txBody>
          <a:bodyPr anchor="t" rtlCol="false" tIns="0" lIns="0" bIns="0" rIns="0">
            <a:spAutoFit/>
          </a:bodyPr>
          <a:lstStyle/>
          <a:p>
            <a:pPr algn="just">
              <a:lnSpc>
                <a:spcPts val="4289"/>
              </a:lnSpc>
              <a:spcBef>
                <a:spcPct val="0"/>
              </a:spcBef>
            </a:pPr>
            <a:r>
              <a:rPr lang="en-US" sz="3299">
                <a:solidFill>
                  <a:srgbClr val="231F20"/>
                </a:solidFill>
                <a:latin typeface="Open Sauce"/>
                <a:ea typeface="Open Sauce"/>
                <a:cs typeface="Open Sauce"/>
                <a:sym typeface="Open Sauce"/>
              </a:rPr>
              <a:t>(Using Titanic Dataset)</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4696947" y="10150458"/>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407869">
            <a:off x="12052165" y="1118883"/>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538888" y="2189175"/>
            <a:ext cx="7195330" cy="1638587"/>
            <a:chOff x="0" y="0"/>
            <a:chExt cx="1895066" cy="431562"/>
          </a:xfrm>
        </p:grpSpPr>
        <p:sp>
          <p:nvSpPr>
            <p:cNvPr name="Freeform 6" id="6"/>
            <p:cNvSpPr/>
            <p:nvPr/>
          </p:nvSpPr>
          <p:spPr>
            <a:xfrm flipH="false" flipV="false" rot="0">
              <a:off x="0" y="0"/>
              <a:ext cx="1895066" cy="431562"/>
            </a:xfrm>
            <a:custGeom>
              <a:avLst/>
              <a:gdLst/>
              <a:ahLst/>
              <a:cxnLst/>
              <a:rect r="r" b="b" t="t" l="l"/>
              <a:pathLst>
                <a:path h="431562" w="1895066">
                  <a:moveTo>
                    <a:pt x="107596" y="0"/>
                  </a:moveTo>
                  <a:lnTo>
                    <a:pt x="1787470" y="0"/>
                  </a:lnTo>
                  <a:cubicBezTo>
                    <a:pt x="1846894" y="0"/>
                    <a:pt x="1895066" y="48173"/>
                    <a:pt x="1895066" y="107596"/>
                  </a:cubicBezTo>
                  <a:lnTo>
                    <a:pt x="1895066" y="323966"/>
                  </a:lnTo>
                  <a:cubicBezTo>
                    <a:pt x="1895066" y="383389"/>
                    <a:pt x="1846894" y="431562"/>
                    <a:pt x="1787470" y="431562"/>
                  </a:cubicBezTo>
                  <a:lnTo>
                    <a:pt x="107596" y="431562"/>
                  </a:lnTo>
                  <a:cubicBezTo>
                    <a:pt x="48173" y="431562"/>
                    <a:pt x="0" y="383389"/>
                    <a:pt x="0" y="323966"/>
                  </a:cubicBezTo>
                  <a:lnTo>
                    <a:pt x="0" y="107596"/>
                  </a:lnTo>
                  <a:cubicBezTo>
                    <a:pt x="0" y="48173"/>
                    <a:pt x="48173" y="0"/>
                    <a:pt x="107596" y="0"/>
                  </a:cubicBezTo>
                  <a:close/>
                </a:path>
              </a:pathLst>
            </a:custGeom>
            <a:solidFill>
              <a:srgbClr val="CCCCCC"/>
            </a:solidFill>
            <a:ln cap="rnd">
              <a:noFill/>
              <a:prstDash val="solid"/>
              <a:round/>
            </a:ln>
          </p:spPr>
        </p:sp>
        <p:sp>
          <p:nvSpPr>
            <p:cNvPr name="TextBox 7" id="7"/>
            <p:cNvSpPr txBox="true"/>
            <p:nvPr/>
          </p:nvSpPr>
          <p:spPr>
            <a:xfrm>
              <a:off x="0" y="-28575"/>
              <a:ext cx="1895066" cy="460137"/>
            </a:xfrm>
            <a:prstGeom prst="rect">
              <a:avLst/>
            </a:prstGeom>
          </p:spPr>
          <p:txBody>
            <a:bodyPr anchor="ctr" rtlCol="false" tIns="50800" lIns="50800" bIns="50800" rIns="50800"/>
            <a:lstStyle/>
            <a:p>
              <a:pPr algn="ctr">
                <a:lnSpc>
                  <a:spcPts val="3249"/>
                </a:lnSpc>
              </a:pPr>
              <a:r>
                <a:rPr lang="en-US" sz="2499">
                  <a:solidFill>
                    <a:srgbClr val="000000"/>
                  </a:solidFill>
                  <a:latin typeface="Open Sauce Bold"/>
                  <a:ea typeface="Open Sauce Bold"/>
                  <a:cs typeface="Open Sauce Bold"/>
                  <a:sym typeface="Open Sauce Bold"/>
                </a:rPr>
                <a:t>Data Specific: </a:t>
              </a:r>
              <a:r>
                <a:rPr lang="en-US" sz="2499">
                  <a:solidFill>
                    <a:srgbClr val="000000"/>
                  </a:solidFill>
                  <a:latin typeface="Open Sauce"/>
                  <a:ea typeface="Open Sauce"/>
                  <a:cs typeface="Open Sauce"/>
                  <a:sym typeface="Open Sauce"/>
                </a:rPr>
                <a:t>Binary dependent variable, independent observations </a:t>
              </a:r>
            </a:p>
          </p:txBody>
        </p:sp>
      </p:grpSp>
      <p:grpSp>
        <p:nvGrpSpPr>
          <p:cNvPr name="Group 8" id="8"/>
          <p:cNvGrpSpPr/>
          <p:nvPr/>
        </p:nvGrpSpPr>
        <p:grpSpPr>
          <a:xfrm rot="0">
            <a:off x="1538888" y="6147665"/>
            <a:ext cx="7195330" cy="1638587"/>
            <a:chOff x="0" y="0"/>
            <a:chExt cx="1895066" cy="431562"/>
          </a:xfrm>
        </p:grpSpPr>
        <p:sp>
          <p:nvSpPr>
            <p:cNvPr name="Freeform 9" id="9"/>
            <p:cNvSpPr/>
            <p:nvPr/>
          </p:nvSpPr>
          <p:spPr>
            <a:xfrm flipH="false" flipV="false" rot="0">
              <a:off x="0" y="0"/>
              <a:ext cx="1895066" cy="431562"/>
            </a:xfrm>
            <a:custGeom>
              <a:avLst/>
              <a:gdLst/>
              <a:ahLst/>
              <a:cxnLst/>
              <a:rect r="r" b="b" t="t" l="l"/>
              <a:pathLst>
                <a:path h="431562" w="1895066">
                  <a:moveTo>
                    <a:pt x="107596" y="0"/>
                  </a:moveTo>
                  <a:lnTo>
                    <a:pt x="1787470" y="0"/>
                  </a:lnTo>
                  <a:cubicBezTo>
                    <a:pt x="1846894" y="0"/>
                    <a:pt x="1895066" y="48173"/>
                    <a:pt x="1895066" y="107596"/>
                  </a:cubicBezTo>
                  <a:lnTo>
                    <a:pt x="1895066" y="323966"/>
                  </a:lnTo>
                  <a:cubicBezTo>
                    <a:pt x="1895066" y="383389"/>
                    <a:pt x="1846894" y="431562"/>
                    <a:pt x="1787470" y="431562"/>
                  </a:cubicBezTo>
                  <a:lnTo>
                    <a:pt x="107596" y="431562"/>
                  </a:lnTo>
                  <a:cubicBezTo>
                    <a:pt x="48173" y="431562"/>
                    <a:pt x="0" y="383389"/>
                    <a:pt x="0" y="323966"/>
                  </a:cubicBezTo>
                  <a:lnTo>
                    <a:pt x="0" y="107596"/>
                  </a:lnTo>
                  <a:cubicBezTo>
                    <a:pt x="0" y="48173"/>
                    <a:pt x="48173" y="0"/>
                    <a:pt x="107596" y="0"/>
                  </a:cubicBezTo>
                  <a:close/>
                </a:path>
              </a:pathLst>
            </a:custGeom>
            <a:solidFill>
              <a:srgbClr val="EFDFDF"/>
            </a:solidFill>
            <a:ln cap="rnd">
              <a:noFill/>
              <a:prstDash val="solid"/>
              <a:round/>
            </a:ln>
          </p:spPr>
        </p:sp>
        <p:sp>
          <p:nvSpPr>
            <p:cNvPr name="TextBox 10" id="10"/>
            <p:cNvSpPr txBox="true"/>
            <p:nvPr/>
          </p:nvSpPr>
          <p:spPr>
            <a:xfrm>
              <a:off x="0" y="-28575"/>
              <a:ext cx="1895066" cy="460137"/>
            </a:xfrm>
            <a:prstGeom prst="rect">
              <a:avLst/>
            </a:prstGeom>
          </p:spPr>
          <p:txBody>
            <a:bodyPr anchor="ctr" rtlCol="false" tIns="50800" lIns="50800" bIns="50800" rIns="50800"/>
            <a:lstStyle/>
            <a:p>
              <a:pPr algn="ctr">
                <a:lnSpc>
                  <a:spcPts val="3249"/>
                </a:lnSpc>
              </a:pPr>
              <a:r>
                <a:rPr lang="en-US" sz="2499">
                  <a:solidFill>
                    <a:srgbClr val="040506"/>
                  </a:solidFill>
                  <a:latin typeface="Open Sauce Bold"/>
                  <a:ea typeface="Open Sauce Bold"/>
                  <a:cs typeface="Open Sauce Bold"/>
                  <a:sym typeface="Open Sauce Bold"/>
                </a:rPr>
                <a:t>Others: </a:t>
              </a:r>
              <a:r>
                <a:rPr lang="en-US" sz="2499">
                  <a:solidFill>
                    <a:srgbClr val="040506"/>
                  </a:solidFill>
                  <a:latin typeface="Open Sauce"/>
                  <a:ea typeface="Open Sauce"/>
                  <a:cs typeface="Open Sauce"/>
                  <a:sym typeface="Open Sauce"/>
                </a:rPr>
                <a:t>Absence of outliers, adequate sample size</a:t>
              </a:r>
            </a:p>
          </p:txBody>
        </p:sp>
      </p:grpSp>
      <p:grpSp>
        <p:nvGrpSpPr>
          <p:cNvPr name="Group 11" id="11"/>
          <p:cNvGrpSpPr/>
          <p:nvPr/>
        </p:nvGrpSpPr>
        <p:grpSpPr>
          <a:xfrm rot="0">
            <a:off x="1538888" y="4166178"/>
            <a:ext cx="7195330" cy="1638587"/>
            <a:chOff x="0" y="0"/>
            <a:chExt cx="1895066" cy="431562"/>
          </a:xfrm>
        </p:grpSpPr>
        <p:sp>
          <p:nvSpPr>
            <p:cNvPr name="Freeform 12" id="12"/>
            <p:cNvSpPr/>
            <p:nvPr/>
          </p:nvSpPr>
          <p:spPr>
            <a:xfrm flipH="false" flipV="false" rot="0">
              <a:off x="0" y="0"/>
              <a:ext cx="1895066" cy="431562"/>
            </a:xfrm>
            <a:custGeom>
              <a:avLst/>
              <a:gdLst/>
              <a:ahLst/>
              <a:cxnLst/>
              <a:rect r="r" b="b" t="t" l="l"/>
              <a:pathLst>
                <a:path h="431562" w="1895066">
                  <a:moveTo>
                    <a:pt x="107596" y="0"/>
                  </a:moveTo>
                  <a:lnTo>
                    <a:pt x="1787470" y="0"/>
                  </a:lnTo>
                  <a:cubicBezTo>
                    <a:pt x="1846894" y="0"/>
                    <a:pt x="1895066" y="48173"/>
                    <a:pt x="1895066" y="107596"/>
                  </a:cubicBezTo>
                  <a:lnTo>
                    <a:pt x="1895066" y="323966"/>
                  </a:lnTo>
                  <a:cubicBezTo>
                    <a:pt x="1895066" y="383389"/>
                    <a:pt x="1846894" y="431562"/>
                    <a:pt x="1787470" y="431562"/>
                  </a:cubicBezTo>
                  <a:lnTo>
                    <a:pt x="107596" y="431562"/>
                  </a:lnTo>
                  <a:cubicBezTo>
                    <a:pt x="48173" y="431562"/>
                    <a:pt x="0" y="383389"/>
                    <a:pt x="0" y="323966"/>
                  </a:cubicBezTo>
                  <a:lnTo>
                    <a:pt x="0" y="107596"/>
                  </a:lnTo>
                  <a:cubicBezTo>
                    <a:pt x="0" y="48173"/>
                    <a:pt x="48173" y="0"/>
                    <a:pt x="107596" y="0"/>
                  </a:cubicBezTo>
                  <a:close/>
                </a:path>
              </a:pathLst>
            </a:custGeom>
            <a:solidFill>
              <a:srgbClr val="F8E598"/>
            </a:solidFill>
            <a:ln cap="rnd">
              <a:noFill/>
              <a:prstDash val="solid"/>
              <a:round/>
            </a:ln>
          </p:spPr>
        </p:sp>
        <p:sp>
          <p:nvSpPr>
            <p:cNvPr name="TextBox 13" id="13"/>
            <p:cNvSpPr txBox="true"/>
            <p:nvPr/>
          </p:nvSpPr>
          <p:spPr>
            <a:xfrm>
              <a:off x="0" y="-28575"/>
              <a:ext cx="1895066" cy="460137"/>
            </a:xfrm>
            <a:prstGeom prst="rect">
              <a:avLst/>
            </a:prstGeom>
          </p:spPr>
          <p:txBody>
            <a:bodyPr anchor="ctr" rtlCol="false" tIns="50800" lIns="50800" bIns="50800" rIns="50800"/>
            <a:lstStyle/>
            <a:p>
              <a:pPr algn="ctr">
                <a:lnSpc>
                  <a:spcPts val="3249"/>
                </a:lnSpc>
              </a:pPr>
              <a:r>
                <a:rPr lang="en-US" sz="2499">
                  <a:solidFill>
                    <a:srgbClr val="010101"/>
                  </a:solidFill>
                  <a:latin typeface="Open Sauce Bold"/>
                  <a:ea typeface="Open Sauce Bold"/>
                  <a:cs typeface="Open Sauce Bold"/>
                  <a:sym typeface="Open Sauce Bold"/>
                </a:rPr>
                <a:t>Relationship Between Variables: </a:t>
              </a:r>
              <a:r>
                <a:rPr lang="en-US" sz="2499">
                  <a:solidFill>
                    <a:srgbClr val="010101"/>
                  </a:solidFill>
                  <a:latin typeface="Open Sauce"/>
                  <a:ea typeface="Open Sauce"/>
                  <a:cs typeface="Open Sauce"/>
                  <a:sym typeface="Open Sauce"/>
                </a:rPr>
                <a:t>Linearity in the logit, no multicollinearity</a:t>
              </a:r>
            </a:p>
          </p:txBody>
        </p:sp>
      </p:grpSp>
      <p:sp>
        <p:nvSpPr>
          <p:cNvPr name="Freeform 14" id="14"/>
          <p:cNvSpPr/>
          <p:nvPr/>
        </p:nvSpPr>
        <p:spPr>
          <a:xfrm flipH="false" flipV="false" rot="0">
            <a:off x="9144000" y="1290875"/>
            <a:ext cx="8553231" cy="7705251"/>
          </a:xfrm>
          <a:custGeom>
            <a:avLst/>
            <a:gdLst/>
            <a:ahLst/>
            <a:cxnLst/>
            <a:rect r="r" b="b" t="t" l="l"/>
            <a:pathLst>
              <a:path h="7705251" w="8553231">
                <a:moveTo>
                  <a:pt x="0" y="0"/>
                </a:moveTo>
                <a:lnTo>
                  <a:pt x="8553231" y="0"/>
                </a:lnTo>
                <a:lnTo>
                  <a:pt x="8553231" y="7705250"/>
                </a:lnTo>
                <a:lnTo>
                  <a:pt x="0" y="7705250"/>
                </a:lnTo>
                <a:lnTo>
                  <a:pt x="0" y="0"/>
                </a:lnTo>
                <a:close/>
              </a:path>
            </a:pathLst>
          </a:custGeom>
          <a:blipFill>
            <a:blip r:embed="rId5"/>
            <a:stretch>
              <a:fillRect l="-28235" t="0" r="-32036" b="0"/>
            </a:stretch>
          </a:blipFill>
        </p:spPr>
      </p:sp>
      <p:sp>
        <p:nvSpPr>
          <p:cNvPr name="TextBox 15" id="15"/>
          <p:cNvSpPr txBox="true"/>
          <p:nvPr/>
        </p:nvSpPr>
        <p:spPr>
          <a:xfrm rot="0">
            <a:off x="1028700" y="384480"/>
            <a:ext cx="7705518" cy="1242509"/>
          </a:xfrm>
          <a:prstGeom prst="rect">
            <a:avLst/>
          </a:prstGeom>
        </p:spPr>
        <p:txBody>
          <a:bodyPr anchor="t" rtlCol="false" tIns="0" lIns="0" bIns="0" rIns="0">
            <a:spAutoFit/>
          </a:bodyPr>
          <a:lstStyle/>
          <a:p>
            <a:pPr algn="l" marL="0" indent="0" lvl="0">
              <a:lnSpc>
                <a:spcPts val="10265"/>
              </a:lnSpc>
            </a:pPr>
            <a:r>
              <a:rPr lang="en-US" sz="7332" spc="718">
                <a:solidFill>
                  <a:srgbClr val="231F20"/>
                </a:solidFill>
                <a:latin typeface="Oswald Bold"/>
                <a:ea typeface="Oswald Bold"/>
                <a:cs typeface="Oswald Bold"/>
                <a:sym typeface="Oswald Bold"/>
              </a:rPr>
              <a:t>ASSUMPTIONS: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3086100"/>
            <a:chOff x="0" y="0"/>
            <a:chExt cx="4816593" cy="812800"/>
          </a:xfrm>
        </p:grpSpPr>
        <p:sp>
          <p:nvSpPr>
            <p:cNvPr name="Freeform 4" id="4"/>
            <p:cNvSpPr/>
            <p:nvPr/>
          </p:nvSpPr>
          <p:spPr>
            <a:xfrm flipH="false" flipV="false" rot="0">
              <a:off x="0" y="0"/>
              <a:ext cx="4816592" cy="812800"/>
            </a:xfrm>
            <a:custGeom>
              <a:avLst/>
              <a:gdLst/>
              <a:ahLst/>
              <a:cxnLst/>
              <a:rect r="r" b="b" t="t" l="l"/>
              <a:pathLst>
                <a:path h="812800" w="4816592">
                  <a:moveTo>
                    <a:pt x="0" y="0"/>
                  </a:moveTo>
                  <a:lnTo>
                    <a:pt x="4816592" y="0"/>
                  </a:lnTo>
                  <a:lnTo>
                    <a:pt x="4816592" y="812800"/>
                  </a:lnTo>
                  <a:lnTo>
                    <a:pt x="0" y="812800"/>
                  </a:lnTo>
                  <a:close/>
                </a:path>
              </a:pathLst>
            </a:custGeom>
            <a:solidFill>
              <a:srgbClr val="1A1A1A"/>
            </a:solidFill>
          </p:spPr>
        </p:sp>
        <p:sp>
          <p:nvSpPr>
            <p:cNvPr name="TextBox 5" id="5"/>
            <p:cNvSpPr txBox="true"/>
            <p:nvPr/>
          </p:nvSpPr>
          <p:spPr>
            <a:xfrm>
              <a:off x="0" y="-19050"/>
              <a:ext cx="4816593" cy="8318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3690980" y="1232286"/>
            <a:ext cx="10906040" cy="1349947"/>
          </a:xfrm>
          <a:prstGeom prst="rect">
            <a:avLst/>
          </a:prstGeom>
        </p:spPr>
        <p:txBody>
          <a:bodyPr anchor="t" rtlCol="false" tIns="0" lIns="0" bIns="0" rIns="0">
            <a:spAutoFit/>
          </a:bodyPr>
          <a:lstStyle/>
          <a:p>
            <a:pPr algn="ctr">
              <a:lnSpc>
                <a:spcPts val="11082"/>
              </a:lnSpc>
            </a:pPr>
            <a:r>
              <a:rPr lang="en-US" sz="8030" spc="786">
                <a:solidFill>
                  <a:srgbClr val="FFFFFF"/>
                </a:solidFill>
                <a:latin typeface="Oswald Bold"/>
                <a:ea typeface="Oswald Bold"/>
                <a:cs typeface="Oswald Bold"/>
                <a:sym typeface="Oswald Bold"/>
              </a:rPr>
              <a:t>LINEAR REGRESSION</a:t>
            </a:r>
          </a:p>
        </p:txBody>
      </p:sp>
      <p:grpSp>
        <p:nvGrpSpPr>
          <p:cNvPr name="Group 9" id="9"/>
          <p:cNvGrpSpPr/>
          <p:nvPr/>
        </p:nvGrpSpPr>
        <p:grpSpPr>
          <a:xfrm rot="0">
            <a:off x="10419869" y="3335938"/>
            <a:ext cx="7557683" cy="636748"/>
            <a:chOff x="0" y="0"/>
            <a:chExt cx="1990501" cy="167703"/>
          </a:xfrm>
        </p:grpSpPr>
        <p:sp>
          <p:nvSpPr>
            <p:cNvPr name="Freeform 10" id="10"/>
            <p:cNvSpPr/>
            <p:nvPr/>
          </p:nvSpPr>
          <p:spPr>
            <a:xfrm flipH="false" flipV="false" rot="0">
              <a:off x="0" y="0"/>
              <a:ext cx="1990501" cy="167703"/>
            </a:xfrm>
            <a:custGeom>
              <a:avLst/>
              <a:gdLst/>
              <a:ahLst/>
              <a:cxnLst/>
              <a:rect r="r" b="b" t="t" l="l"/>
              <a:pathLst>
                <a:path h="167703" w="1990501">
                  <a:moveTo>
                    <a:pt x="0" y="0"/>
                  </a:moveTo>
                  <a:lnTo>
                    <a:pt x="1990501" y="0"/>
                  </a:lnTo>
                  <a:lnTo>
                    <a:pt x="1990501" y="167703"/>
                  </a:lnTo>
                  <a:lnTo>
                    <a:pt x="0" y="167703"/>
                  </a:lnTo>
                  <a:close/>
                </a:path>
              </a:pathLst>
            </a:custGeom>
            <a:solidFill>
              <a:srgbClr val="1A1A1A"/>
            </a:solidFill>
          </p:spPr>
        </p:sp>
        <p:sp>
          <p:nvSpPr>
            <p:cNvPr name="TextBox 11" id="11"/>
            <p:cNvSpPr txBox="true"/>
            <p:nvPr/>
          </p:nvSpPr>
          <p:spPr>
            <a:xfrm>
              <a:off x="0" y="-57150"/>
              <a:ext cx="1990501" cy="224853"/>
            </a:xfrm>
            <a:prstGeom prst="rect">
              <a:avLst/>
            </a:prstGeom>
          </p:spPr>
          <p:txBody>
            <a:bodyPr anchor="ctr" rtlCol="false" tIns="50800" lIns="50800" bIns="50800" rIns="50800"/>
            <a:lstStyle/>
            <a:p>
              <a:pPr algn="ctr" marL="0" indent="0" lvl="0">
                <a:lnSpc>
                  <a:spcPts val="4114"/>
                </a:lnSpc>
                <a:spcBef>
                  <a:spcPct val="0"/>
                </a:spcBef>
              </a:pPr>
              <a:r>
                <a:rPr lang="en-US" sz="2981" spc="29">
                  <a:solidFill>
                    <a:srgbClr val="FFFFFF"/>
                  </a:solidFill>
                  <a:latin typeface="DM Sans Italics"/>
                  <a:ea typeface="DM Sans Italics"/>
                  <a:cs typeface="DM Sans Italics"/>
                  <a:sym typeface="DM Sans Italics"/>
                </a:rPr>
                <a:t>Equation of simple linear regression</a:t>
              </a:r>
            </a:p>
          </p:txBody>
        </p:sp>
      </p:grpSp>
      <p:sp>
        <p:nvSpPr>
          <p:cNvPr name="Freeform 12" id="12"/>
          <p:cNvSpPr/>
          <p:nvPr/>
        </p:nvSpPr>
        <p:spPr>
          <a:xfrm flipH="false" flipV="false" rot="0">
            <a:off x="11666454" y="4397797"/>
            <a:ext cx="5064514" cy="1957931"/>
          </a:xfrm>
          <a:custGeom>
            <a:avLst/>
            <a:gdLst/>
            <a:ahLst/>
            <a:cxnLst/>
            <a:rect r="r" b="b" t="t" l="l"/>
            <a:pathLst>
              <a:path h="1957931" w="5064514">
                <a:moveTo>
                  <a:pt x="0" y="0"/>
                </a:moveTo>
                <a:lnTo>
                  <a:pt x="5064513" y="0"/>
                </a:lnTo>
                <a:lnTo>
                  <a:pt x="5064513" y="1957931"/>
                </a:lnTo>
                <a:lnTo>
                  <a:pt x="0" y="1957931"/>
                </a:lnTo>
                <a:lnTo>
                  <a:pt x="0" y="0"/>
                </a:lnTo>
                <a:close/>
              </a:path>
            </a:pathLst>
          </a:custGeom>
          <a:blipFill>
            <a:blip r:embed="rId5"/>
            <a:stretch>
              <a:fillRect l="0" t="0" r="0" b="0"/>
            </a:stretch>
          </a:blipFill>
        </p:spPr>
      </p:sp>
      <p:sp>
        <p:nvSpPr>
          <p:cNvPr name="Freeform 13" id="13"/>
          <p:cNvSpPr/>
          <p:nvPr/>
        </p:nvSpPr>
        <p:spPr>
          <a:xfrm flipH="false" flipV="false" rot="0">
            <a:off x="10548404" y="6784353"/>
            <a:ext cx="7300612" cy="2789000"/>
          </a:xfrm>
          <a:custGeom>
            <a:avLst/>
            <a:gdLst/>
            <a:ahLst/>
            <a:cxnLst/>
            <a:rect r="r" b="b" t="t" l="l"/>
            <a:pathLst>
              <a:path h="2789000" w="7300612">
                <a:moveTo>
                  <a:pt x="0" y="0"/>
                </a:moveTo>
                <a:lnTo>
                  <a:pt x="7300613" y="0"/>
                </a:lnTo>
                <a:lnTo>
                  <a:pt x="7300613" y="2789000"/>
                </a:lnTo>
                <a:lnTo>
                  <a:pt x="0" y="2789000"/>
                </a:lnTo>
                <a:lnTo>
                  <a:pt x="0" y="0"/>
                </a:lnTo>
                <a:close/>
              </a:path>
            </a:pathLst>
          </a:custGeom>
          <a:blipFill>
            <a:blip r:embed="rId6"/>
            <a:stretch>
              <a:fillRect l="0" t="0" r="-3249" b="0"/>
            </a:stretch>
          </a:blipFill>
        </p:spPr>
      </p:sp>
      <p:sp>
        <p:nvSpPr>
          <p:cNvPr name="TextBox 14" id="14"/>
          <p:cNvSpPr txBox="true"/>
          <p:nvPr/>
        </p:nvSpPr>
        <p:spPr>
          <a:xfrm rot="0">
            <a:off x="158747" y="3394971"/>
            <a:ext cx="9639897" cy="5853535"/>
          </a:xfrm>
          <a:prstGeom prst="rect">
            <a:avLst/>
          </a:prstGeom>
        </p:spPr>
        <p:txBody>
          <a:bodyPr anchor="t" rtlCol="false" tIns="0" lIns="0" bIns="0" rIns="0">
            <a:spAutoFit/>
          </a:bodyPr>
          <a:lstStyle/>
          <a:p>
            <a:pPr algn="l" marL="490780" indent="-245390" lvl="1">
              <a:lnSpc>
                <a:spcPts val="3136"/>
              </a:lnSpc>
              <a:spcBef>
                <a:spcPct val="0"/>
              </a:spcBef>
              <a:buFont typeface="Arial"/>
              <a:buChar char="•"/>
            </a:pPr>
            <a:r>
              <a:rPr lang="en-US" sz="2273" spc="222" strike="noStrike" u="none">
                <a:solidFill>
                  <a:srgbClr val="231F20"/>
                </a:solidFill>
                <a:latin typeface="Montserrat Classic"/>
                <a:ea typeface="Montserrat Classic"/>
                <a:cs typeface="Montserrat Classic"/>
                <a:sym typeface="Montserrat Classic"/>
              </a:rPr>
              <a:t>Linear regression is a supervised machine-learning algorithm that learns from the labelled datasets and maps the data points to the most optimized linear functions.</a:t>
            </a:r>
          </a:p>
          <a:p>
            <a:pPr algn="l">
              <a:lnSpc>
                <a:spcPts val="3136"/>
              </a:lnSpc>
              <a:spcBef>
                <a:spcPct val="0"/>
              </a:spcBef>
            </a:pPr>
          </a:p>
          <a:p>
            <a:pPr algn="l" marL="490780" indent="-245390" lvl="1">
              <a:lnSpc>
                <a:spcPts val="3136"/>
              </a:lnSpc>
              <a:spcBef>
                <a:spcPct val="0"/>
              </a:spcBef>
              <a:buFont typeface="Arial"/>
              <a:buChar char="•"/>
            </a:pPr>
            <a:r>
              <a:rPr lang="en-US" sz="2273" spc="222" strike="noStrike" u="none">
                <a:solidFill>
                  <a:srgbClr val="231F20"/>
                </a:solidFill>
                <a:latin typeface="Montserrat Classic"/>
                <a:ea typeface="Montserrat Classic"/>
                <a:cs typeface="Montserrat Classic"/>
                <a:sym typeface="Montserrat Classic"/>
              </a:rPr>
              <a:t>When there is only one independent feature, it is known as Simple Linear Regression, and when there are more than one feature, it is known as Multiple Linear Regression.</a:t>
            </a:r>
          </a:p>
          <a:p>
            <a:pPr algn="l">
              <a:lnSpc>
                <a:spcPts val="3136"/>
              </a:lnSpc>
              <a:spcBef>
                <a:spcPct val="0"/>
              </a:spcBef>
            </a:pPr>
          </a:p>
          <a:p>
            <a:pPr algn="l" marL="490780" indent="-245390" lvl="1">
              <a:lnSpc>
                <a:spcPts val="3136"/>
              </a:lnSpc>
              <a:spcBef>
                <a:spcPct val="0"/>
              </a:spcBef>
              <a:buFont typeface="Arial"/>
              <a:buChar char="•"/>
            </a:pPr>
            <a:r>
              <a:rPr lang="en-US" sz="2273" spc="222" strike="noStrike" u="none">
                <a:solidFill>
                  <a:srgbClr val="231F20"/>
                </a:solidFill>
                <a:latin typeface="Montserrat Classic"/>
                <a:ea typeface="Montserrat Classic"/>
                <a:cs typeface="Montserrat Classic"/>
                <a:sym typeface="Montserrat Classic"/>
              </a:rPr>
              <a:t>Linear regression is classified as a regression algorithm because it is designed to predict a continuous outcome (dependent variable) based on one or more input features (independent variables).</a:t>
            </a:r>
          </a:p>
          <a:p>
            <a:pPr algn="l">
              <a:lnSpc>
                <a:spcPts val="3136"/>
              </a:lnSpc>
              <a:spcBef>
                <a:spcPct val="0"/>
              </a:spcBef>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4696947" y="10150458"/>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407869">
            <a:off x="12052165" y="1118883"/>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6380629" y="1424887"/>
            <a:ext cx="11192760" cy="1563480"/>
          </a:xfrm>
          <a:custGeom>
            <a:avLst/>
            <a:gdLst/>
            <a:ahLst/>
            <a:cxnLst/>
            <a:rect r="r" b="b" t="t" l="l"/>
            <a:pathLst>
              <a:path h="1563480" w="11192760">
                <a:moveTo>
                  <a:pt x="0" y="0"/>
                </a:moveTo>
                <a:lnTo>
                  <a:pt x="11192760" y="0"/>
                </a:lnTo>
                <a:lnTo>
                  <a:pt x="11192760" y="1563480"/>
                </a:lnTo>
                <a:lnTo>
                  <a:pt x="0" y="1563480"/>
                </a:lnTo>
                <a:lnTo>
                  <a:pt x="0" y="0"/>
                </a:lnTo>
                <a:close/>
              </a:path>
            </a:pathLst>
          </a:custGeom>
          <a:blipFill>
            <a:blip r:embed="rId5"/>
            <a:stretch>
              <a:fillRect l="0" t="0" r="0" b="0"/>
            </a:stretch>
          </a:blipFill>
        </p:spPr>
      </p:sp>
      <p:sp>
        <p:nvSpPr>
          <p:cNvPr name="Freeform 6" id="6"/>
          <p:cNvSpPr/>
          <p:nvPr/>
        </p:nvSpPr>
        <p:spPr>
          <a:xfrm flipH="false" flipV="false" rot="0">
            <a:off x="6380629" y="4196656"/>
            <a:ext cx="8493437" cy="5584370"/>
          </a:xfrm>
          <a:custGeom>
            <a:avLst/>
            <a:gdLst/>
            <a:ahLst/>
            <a:cxnLst/>
            <a:rect r="r" b="b" t="t" l="l"/>
            <a:pathLst>
              <a:path h="5584370" w="8493437">
                <a:moveTo>
                  <a:pt x="0" y="0"/>
                </a:moveTo>
                <a:lnTo>
                  <a:pt x="8493437" y="0"/>
                </a:lnTo>
                <a:lnTo>
                  <a:pt x="8493437" y="5584370"/>
                </a:lnTo>
                <a:lnTo>
                  <a:pt x="0" y="5584370"/>
                </a:lnTo>
                <a:lnTo>
                  <a:pt x="0" y="0"/>
                </a:lnTo>
                <a:close/>
              </a:path>
            </a:pathLst>
          </a:custGeom>
          <a:blipFill>
            <a:blip r:embed="rId6"/>
            <a:stretch>
              <a:fillRect l="0" t="0" r="0" b="0"/>
            </a:stretch>
          </a:blipFill>
        </p:spPr>
      </p:sp>
      <p:sp>
        <p:nvSpPr>
          <p:cNvPr name="TextBox 7" id="7"/>
          <p:cNvSpPr txBox="true"/>
          <p:nvPr/>
        </p:nvSpPr>
        <p:spPr>
          <a:xfrm rot="0">
            <a:off x="1028700" y="403530"/>
            <a:ext cx="6010106" cy="1989794"/>
          </a:xfrm>
          <a:prstGeom prst="rect">
            <a:avLst/>
          </a:prstGeom>
        </p:spPr>
        <p:txBody>
          <a:bodyPr anchor="t" rtlCol="false" tIns="0" lIns="0" bIns="0" rIns="0">
            <a:spAutoFit/>
          </a:bodyPr>
          <a:lstStyle/>
          <a:p>
            <a:pPr algn="l" marL="0" indent="0" lvl="0">
              <a:lnSpc>
                <a:spcPts val="8006"/>
              </a:lnSpc>
            </a:pPr>
            <a:r>
              <a:rPr lang="en-US" sz="5719" spc="560">
                <a:solidFill>
                  <a:srgbClr val="231F20"/>
                </a:solidFill>
                <a:latin typeface="Oswald Bold"/>
                <a:ea typeface="Oswald Bold"/>
                <a:cs typeface="Oswald Bold"/>
                <a:sym typeface="Oswald Bold"/>
              </a:rPr>
              <a:t>MODEL EVALUATION:</a:t>
            </a:r>
          </a:p>
        </p:txBody>
      </p:sp>
      <p:sp>
        <p:nvSpPr>
          <p:cNvPr name="TextBox 8" id="8"/>
          <p:cNvSpPr txBox="true"/>
          <p:nvPr/>
        </p:nvSpPr>
        <p:spPr>
          <a:xfrm rot="0">
            <a:off x="1028700" y="2533213"/>
            <a:ext cx="4280180" cy="455154"/>
          </a:xfrm>
          <a:prstGeom prst="rect">
            <a:avLst/>
          </a:prstGeom>
        </p:spPr>
        <p:txBody>
          <a:bodyPr anchor="t" rtlCol="false" tIns="0" lIns="0" bIns="0" rIns="0">
            <a:spAutoFit/>
          </a:bodyPr>
          <a:lstStyle/>
          <a:p>
            <a:pPr algn="ctr">
              <a:lnSpc>
                <a:spcPts val="3652"/>
              </a:lnSpc>
              <a:spcBef>
                <a:spcPct val="0"/>
              </a:spcBef>
            </a:pPr>
            <a:r>
              <a:rPr lang="en-US" sz="2809">
                <a:solidFill>
                  <a:srgbClr val="231F20"/>
                </a:solidFill>
                <a:latin typeface="Open Sauce"/>
                <a:ea typeface="Open Sauce"/>
                <a:cs typeface="Open Sauce"/>
                <a:sym typeface="Open Sauce"/>
              </a:rPr>
              <a:t>(Using Diabetes Dataset)</a:t>
            </a:r>
          </a:p>
        </p:txBody>
      </p:sp>
      <p:sp>
        <p:nvSpPr>
          <p:cNvPr name="TextBox 9" id="9"/>
          <p:cNvSpPr txBox="true"/>
          <p:nvPr/>
        </p:nvSpPr>
        <p:spPr>
          <a:xfrm rot="0">
            <a:off x="1028700" y="3086924"/>
            <a:ext cx="3443984" cy="1726462"/>
          </a:xfrm>
          <a:prstGeom prst="rect">
            <a:avLst/>
          </a:prstGeom>
        </p:spPr>
        <p:txBody>
          <a:bodyPr anchor="t" rtlCol="false" tIns="0" lIns="0" bIns="0" rIns="0">
            <a:spAutoFit/>
          </a:bodyPr>
          <a:lstStyle/>
          <a:p>
            <a:pPr algn="just">
              <a:lnSpc>
                <a:spcPts val="4625"/>
              </a:lnSpc>
              <a:spcBef>
                <a:spcPct val="0"/>
              </a:spcBef>
            </a:pPr>
            <a:r>
              <a:rPr lang="en-US" sz="3558">
                <a:solidFill>
                  <a:srgbClr val="727171"/>
                </a:solidFill>
                <a:latin typeface="Open Sans Bold"/>
                <a:ea typeface="Open Sans Bold"/>
                <a:cs typeface="Open Sans Bold"/>
                <a:sym typeface="Open Sans Bold"/>
              </a:rPr>
              <a:t>Confusion Matrix Method:</a:t>
            </a:r>
          </a:p>
        </p:txBody>
      </p:sp>
      <p:sp>
        <p:nvSpPr>
          <p:cNvPr name="TextBox 10" id="10"/>
          <p:cNvSpPr txBox="true"/>
          <p:nvPr/>
        </p:nvSpPr>
        <p:spPr>
          <a:xfrm rot="0">
            <a:off x="2750692" y="3611382"/>
            <a:ext cx="8493437" cy="466725"/>
          </a:xfrm>
          <a:prstGeom prst="rect">
            <a:avLst/>
          </a:prstGeom>
        </p:spPr>
        <p:txBody>
          <a:bodyPr anchor="t" rtlCol="false" tIns="0" lIns="0" bIns="0" rIns="0">
            <a:spAutoFit/>
          </a:bodyPr>
          <a:lstStyle/>
          <a:p>
            <a:pPr algn="ctr">
              <a:lnSpc>
                <a:spcPts val="3899"/>
              </a:lnSpc>
              <a:spcBef>
                <a:spcPct val="0"/>
              </a:spcBef>
            </a:pPr>
            <a:r>
              <a:rPr lang="en-US" sz="2999">
                <a:solidFill>
                  <a:srgbClr val="000000"/>
                </a:solidFill>
                <a:latin typeface="Montserrat Bold"/>
                <a:ea typeface="Montserrat Bold"/>
                <a:cs typeface="Montserrat Bold"/>
                <a:sym typeface="Montserrat Bold"/>
              </a:rPr>
              <a:t>Output:</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4696947" y="10150458"/>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407869">
            <a:off x="12052165" y="1118883"/>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678216" y="3260531"/>
            <a:ext cx="6684209" cy="5724252"/>
            <a:chOff x="0" y="0"/>
            <a:chExt cx="893507" cy="765185"/>
          </a:xfrm>
        </p:grpSpPr>
        <p:sp>
          <p:nvSpPr>
            <p:cNvPr name="Freeform 6" id="6"/>
            <p:cNvSpPr/>
            <p:nvPr/>
          </p:nvSpPr>
          <p:spPr>
            <a:xfrm flipH="false" flipV="false" rot="0">
              <a:off x="0" y="0"/>
              <a:ext cx="893507" cy="765185"/>
            </a:xfrm>
            <a:custGeom>
              <a:avLst/>
              <a:gdLst/>
              <a:ahLst/>
              <a:cxnLst/>
              <a:rect r="r" b="b" t="t" l="l"/>
              <a:pathLst>
                <a:path h="765185" w="893507">
                  <a:moveTo>
                    <a:pt x="690307" y="0"/>
                  </a:moveTo>
                  <a:lnTo>
                    <a:pt x="203200" y="0"/>
                  </a:lnTo>
                  <a:lnTo>
                    <a:pt x="0" y="382593"/>
                  </a:lnTo>
                  <a:lnTo>
                    <a:pt x="203200" y="765185"/>
                  </a:lnTo>
                  <a:lnTo>
                    <a:pt x="690307" y="765185"/>
                  </a:lnTo>
                  <a:lnTo>
                    <a:pt x="893507" y="382593"/>
                  </a:lnTo>
                  <a:lnTo>
                    <a:pt x="690307" y="0"/>
                  </a:lnTo>
                  <a:close/>
                </a:path>
              </a:pathLst>
            </a:custGeom>
            <a:solidFill>
              <a:srgbClr val="F3D86E"/>
            </a:solidFill>
          </p:spPr>
        </p:sp>
        <p:sp>
          <p:nvSpPr>
            <p:cNvPr name="TextBox 7" id="7"/>
            <p:cNvSpPr txBox="true"/>
            <p:nvPr/>
          </p:nvSpPr>
          <p:spPr>
            <a:xfrm>
              <a:off x="152400" y="-19050"/>
              <a:ext cx="588707" cy="784235"/>
            </a:xfrm>
            <a:prstGeom prst="rect">
              <a:avLst/>
            </a:prstGeom>
          </p:spPr>
          <p:txBody>
            <a:bodyPr anchor="ctr" rtlCol="false" tIns="50800" lIns="50800" bIns="50800" rIns="50800"/>
            <a:lstStyle/>
            <a:p>
              <a:pPr algn="ctr">
                <a:lnSpc>
                  <a:spcPts val="2859"/>
                </a:lnSpc>
              </a:pPr>
              <a:r>
                <a:rPr lang="en-US" sz="2199">
                  <a:solidFill>
                    <a:srgbClr val="000000"/>
                  </a:solidFill>
                  <a:latin typeface="Open Sauce Bold"/>
                  <a:ea typeface="Open Sauce Bold"/>
                  <a:cs typeface="Open Sauce Bold"/>
                  <a:sym typeface="Open Sauce Bold"/>
                </a:rPr>
                <a:t>Advantages </a:t>
              </a:r>
            </a:p>
            <a:p>
              <a:pPr algn="ctr">
                <a:lnSpc>
                  <a:spcPts val="2859"/>
                </a:lnSpc>
              </a:pPr>
              <a:r>
                <a:rPr lang="en-US" sz="2199">
                  <a:solidFill>
                    <a:srgbClr val="000000"/>
                  </a:solidFill>
                  <a:latin typeface="Open Sauce Bold"/>
                  <a:ea typeface="Open Sauce Bold"/>
                  <a:cs typeface="Open Sauce Bold"/>
                  <a:sym typeface="Open Sauce Bold"/>
                </a:rPr>
                <a:t>(Logistic Regression vs. Linear Regression)</a:t>
              </a:r>
              <a:r>
                <a:rPr lang="en-US" sz="2199">
                  <a:solidFill>
                    <a:srgbClr val="000000"/>
                  </a:solidFill>
                  <a:latin typeface="Open Sauce"/>
                  <a:ea typeface="Open Sauce"/>
                  <a:cs typeface="Open Sauce"/>
                  <a:sym typeface="Open Sauce"/>
                </a:rPr>
                <a:t>: Linear Regression excels at predicting continuous values along a spectrum. Logistic Regression, on the other hand, deals with categories. It doesn’t predict a specific value but rather the likelihood of something belonging to a particular class. </a:t>
              </a:r>
            </a:p>
          </p:txBody>
        </p:sp>
      </p:grpSp>
      <p:grpSp>
        <p:nvGrpSpPr>
          <p:cNvPr name="Group 8" id="8"/>
          <p:cNvGrpSpPr/>
          <p:nvPr/>
        </p:nvGrpSpPr>
        <p:grpSpPr>
          <a:xfrm rot="0">
            <a:off x="8925172" y="4734890"/>
            <a:ext cx="6660987" cy="5319896"/>
            <a:chOff x="0" y="0"/>
            <a:chExt cx="890403" cy="711133"/>
          </a:xfrm>
        </p:grpSpPr>
        <p:sp>
          <p:nvSpPr>
            <p:cNvPr name="Freeform 9" id="9"/>
            <p:cNvSpPr/>
            <p:nvPr/>
          </p:nvSpPr>
          <p:spPr>
            <a:xfrm flipH="false" flipV="false" rot="0">
              <a:off x="0" y="0"/>
              <a:ext cx="890403" cy="711133"/>
            </a:xfrm>
            <a:custGeom>
              <a:avLst/>
              <a:gdLst/>
              <a:ahLst/>
              <a:cxnLst/>
              <a:rect r="r" b="b" t="t" l="l"/>
              <a:pathLst>
                <a:path h="711133" w="890403">
                  <a:moveTo>
                    <a:pt x="687203" y="0"/>
                  </a:moveTo>
                  <a:lnTo>
                    <a:pt x="203200" y="0"/>
                  </a:lnTo>
                  <a:lnTo>
                    <a:pt x="0" y="355567"/>
                  </a:lnTo>
                  <a:lnTo>
                    <a:pt x="203200" y="711133"/>
                  </a:lnTo>
                  <a:lnTo>
                    <a:pt x="687203" y="711133"/>
                  </a:lnTo>
                  <a:lnTo>
                    <a:pt x="890403" y="355567"/>
                  </a:lnTo>
                  <a:lnTo>
                    <a:pt x="687203" y="0"/>
                  </a:lnTo>
                  <a:close/>
                </a:path>
              </a:pathLst>
            </a:custGeom>
            <a:solidFill>
              <a:srgbClr val="F3D86E"/>
            </a:solidFill>
          </p:spPr>
        </p:sp>
        <p:sp>
          <p:nvSpPr>
            <p:cNvPr name="TextBox 10" id="10"/>
            <p:cNvSpPr txBox="true"/>
            <p:nvPr/>
          </p:nvSpPr>
          <p:spPr>
            <a:xfrm>
              <a:off x="152400" y="-19050"/>
              <a:ext cx="585603" cy="730183"/>
            </a:xfrm>
            <a:prstGeom prst="rect">
              <a:avLst/>
            </a:prstGeom>
          </p:spPr>
          <p:txBody>
            <a:bodyPr anchor="ctr" rtlCol="false" tIns="50800" lIns="50800" bIns="50800" rIns="50800"/>
            <a:lstStyle/>
            <a:p>
              <a:pPr algn="ctr">
                <a:lnSpc>
                  <a:spcPts val="2859"/>
                </a:lnSpc>
              </a:pPr>
              <a:r>
                <a:rPr lang="en-US" sz="2199">
                  <a:solidFill>
                    <a:srgbClr val="000000"/>
                  </a:solidFill>
                  <a:latin typeface="Open Sauce Bold"/>
                  <a:ea typeface="Open Sauce Bold"/>
                  <a:cs typeface="Open Sauce Bold"/>
                  <a:sym typeface="Open Sauce Bold"/>
                </a:rPr>
                <a:t>Limitations:</a:t>
              </a:r>
            </a:p>
            <a:p>
              <a:pPr algn="ctr" marL="474979" indent="-237490" lvl="1">
                <a:lnSpc>
                  <a:spcPts val="2859"/>
                </a:lnSpc>
                <a:buFont typeface="Arial"/>
                <a:buChar char="•"/>
              </a:pPr>
              <a:r>
                <a:rPr lang="en-US" sz="2199">
                  <a:solidFill>
                    <a:srgbClr val="000000"/>
                  </a:solidFill>
                  <a:latin typeface="Open Sauce"/>
                  <a:ea typeface="Open Sauce"/>
                  <a:cs typeface="Open Sauce"/>
                  <a:sym typeface="Open Sauce"/>
                </a:rPr>
                <a:t>Assumes linear relationship between logit and predictors.</a:t>
              </a:r>
            </a:p>
            <a:p>
              <a:pPr algn="ctr" marL="474979" indent="-237490" lvl="1">
                <a:lnSpc>
                  <a:spcPts val="2859"/>
                </a:lnSpc>
                <a:buFont typeface="Arial"/>
                <a:buChar char="•"/>
              </a:pPr>
              <a:r>
                <a:rPr lang="en-US" sz="2199">
                  <a:solidFill>
                    <a:srgbClr val="000000"/>
                  </a:solidFill>
                  <a:latin typeface="Open Sauce"/>
                  <a:ea typeface="Open Sauce"/>
                  <a:cs typeface="Open Sauce"/>
                  <a:sym typeface="Open Sauce"/>
                </a:rPr>
                <a:t>Sensitive to outliers and multicollinearity.</a:t>
              </a:r>
            </a:p>
            <a:p>
              <a:pPr algn="ctr" marL="474979" indent="-237490" lvl="1">
                <a:lnSpc>
                  <a:spcPts val="2859"/>
                </a:lnSpc>
                <a:buFont typeface="Arial"/>
                <a:buChar char="•"/>
              </a:pPr>
              <a:r>
                <a:rPr lang="en-US" sz="2199">
                  <a:solidFill>
                    <a:srgbClr val="000000"/>
                  </a:solidFill>
                  <a:latin typeface="Open Sauce"/>
                  <a:ea typeface="Open Sauce"/>
                  <a:cs typeface="Open Sauce"/>
                  <a:sym typeface="Open Sauce"/>
                </a:rPr>
                <a:t>It is tough to obtain complex relationships using logistic regression. More powerful and compact algorithms such as Neural Networks can easily outperform this algorithm</a:t>
              </a:r>
            </a:p>
          </p:txBody>
        </p:sp>
      </p:grpSp>
      <p:sp>
        <p:nvSpPr>
          <p:cNvPr name="Freeform 11" id="11"/>
          <p:cNvSpPr/>
          <p:nvPr/>
        </p:nvSpPr>
        <p:spPr>
          <a:xfrm flipH="false" flipV="false" rot="0">
            <a:off x="7970717" y="150522"/>
            <a:ext cx="9327326" cy="4206946"/>
          </a:xfrm>
          <a:custGeom>
            <a:avLst/>
            <a:gdLst/>
            <a:ahLst/>
            <a:cxnLst/>
            <a:rect r="r" b="b" t="t" l="l"/>
            <a:pathLst>
              <a:path h="4206946" w="9327326">
                <a:moveTo>
                  <a:pt x="0" y="0"/>
                </a:moveTo>
                <a:lnTo>
                  <a:pt x="9327326" y="0"/>
                </a:lnTo>
                <a:lnTo>
                  <a:pt x="9327326" y="4206946"/>
                </a:lnTo>
                <a:lnTo>
                  <a:pt x="0" y="4206946"/>
                </a:lnTo>
                <a:lnTo>
                  <a:pt x="0" y="0"/>
                </a:lnTo>
                <a:close/>
              </a:path>
            </a:pathLst>
          </a:custGeom>
          <a:blipFill>
            <a:blip r:embed="rId5"/>
            <a:stretch>
              <a:fillRect l="0" t="0" r="0" b="0"/>
            </a:stretch>
          </a:blipFill>
        </p:spPr>
      </p:sp>
      <p:sp>
        <p:nvSpPr>
          <p:cNvPr name="Freeform 12" id="12"/>
          <p:cNvSpPr/>
          <p:nvPr/>
        </p:nvSpPr>
        <p:spPr>
          <a:xfrm flipH="false" flipV="false" rot="0">
            <a:off x="353066" y="2765923"/>
            <a:ext cx="2371643" cy="2057400"/>
          </a:xfrm>
          <a:custGeom>
            <a:avLst/>
            <a:gdLst/>
            <a:ahLst/>
            <a:cxnLst/>
            <a:rect r="r" b="b" t="t" l="l"/>
            <a:pathLst>
              <a:path h="2057400" w="2371643">
                <a:moveTo>
                  <a:pt x="0" y="0"/>
                </a:moveTo>
                <a:lnTo>
                  <a:pt x="2371643" y="0"/>
                </a:lnTo>
                <a:lnTo>
                  <a:pt x="2371643"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3" id="13"/>
          <p:cNvSpPr txBox="true"/>
          <p:nvPr/>
        </p:nvSpPr>
        <p:spPr>
          <a:xfrm rot="0">
            <a:off x="633936" y="264201"/>
            <a:ext cx="6985404" cy="1989794"/>
          </a:xfrm>
          <a:prstGeom prst="rect">
            <a:avLst/>
          </a:prstGeom>
        </p:spPr>
        <p:txBody>
          <a:bodyPr anchor="t" rtlCol="false" tIns="0" lIns="0" bIns="0" rIns="0">
            <a:spAutoFit/>
          </a:bodyPr>
          <a:lstStyle/>
          <a:p>
            <a:pPr algn="l" marL="0" indent="0" lvl="0">
              <a:lnSpc>
                <a:spcPts val="8006"/>
              </a:lnSpc>
            </a:pPr>
            <a:r>
              <a:rPr lang="en-US" sz="5719" spc="560">
                <a:solidFill>
                  <a:srgbClr val="231F20"/>
                </a:solidFill>
                <a:latin typeface="Oswald Bold"/>
                <a:ea typeface="Oswald Bold"/>
                <a:cs typeface="Oswald Bold"/>
                <a:sym typeface="Oswald Bold"/>
              </a:rPr>
              <a:t>ADVANTAGES AND LIMITATIONS:</a:t>
            </a:r>
          </a:p>
        </p:txBody>
      </p:sp>
      <p:sp>
        <p:nvSpPr>
          <p:cNvPr name="Freeform 14" id="14"/>
          <p:cNvSpPr/>
          <p:nvPr/>
        </p:nvSpPr>
        <p:spPr>
          <a:xfrm flipH="false" flipV="false" rot="-10800000">
            <a:off x="15289380" y="7956082"/>
            <a:ext cx="2371643" cy="2057400"/>
          </a:xfrm>
          <a:custGeom>
            <a:avLst/>
            <a:gdLst/>
            <a:ahLst/>
            <a:cxnLst/>
            <a:rect r="r" b="b" t="t" l="l"/>
            <a:pathLst>
              <a:path h="2057400" w="2371643">
                <a:moveTo>
                  <a:pt x="0" y="0"/>
                </a:moveTo>
                <a:lnTo>
                  <a:pt x="2371643" y="0"/>
                </a:lnTo>
                <a:lnTo>
                  <a:pt x="2371643"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4696947" y="10150458"/>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407869">
            <a:off x="12052165" y="1118883"/>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3758087" y="5768038"/>
            <a:ext cx="3434421" cy="2964544"/>
            <a:chOff x="0" y="0"/>
            <a:chExt cx="904539" cy="780785"/>
          </a:xfrm>
        </p:grpSpPr>
        <p:sp>
          <p:nvSpPr>
            <p:cNvPr name="Freeform 6" id="6"/>
            <p:cNvSpPr/>
            <p:nvPr/>
          </p:nvSpPr>
          <p:spPr>
            <a:xfrm flipH="false" flipV="false" rot="0">
              <a:off x="0" y="0"/>
              <a:ext cx="904539" cy="780785"/>
            </a:xfrm>
            <a:custGeom>
              <a:avLst/>
              <a:gdLst/>
              <a:ahLst/>
              <a:cxnLst/>
              <a:rect r="r" b="b" t="t" l="l"/>
              <a:pathLst>
                <a:path h="780785" w="904539">
                  <a:moveTo>
                    <a:pt x="904539" y="390393"/>
                  </a:moveTo>
                  <a:lnTo>
                    <a:pt x="701339" y="780785"/>
                  </a:lnTo>
                  <a:lnTo>
                    <a:pt x="203200" y="780785"/>
                  </a:lnTo>
                  <a:lnTo>
                    <a:pt x="0" y="390393"/>
                  </a:lnTo>
                  <a:lnTo>
                    <a:pt x="203200" y="0"/>
                  </a:lnTo>
                  <a:lnTo>
                    <a:pt x="701339" y="0"/>
                  </a:lnTo>
                  <a:lnTo>
                    <a:pt x="904539" y="390393"/>
                  </a:lnTo>
                  <a:close/>
                </a:path>
              </a:pathLst>
            </a:custGeom>
            <a:solidFill>
              <a:srgbClr val="F3D86E"/>
            </a:solidFill>
          </p:spPr>
        </p:sp>
        <p:sp>
          <p:nvSpPr>
            <p:cNvPr name="TextBox 7" id="7"/>
            <p:cNvSpPr txBox="true"/>
            <p:nvPr/>
          </p:nvSpPr>
          <p:spPr>
            <a:xfrm>
              <a:off x="114300" y="-19050"/>
              <a:ext cx="675939" cy="799835"/>
            </a:xfrm>
            <a:prstGeom prst="rect">
              <a:avLst/>
            </a:prstGeom>
          </p:spPr>
          <p:txBody>
            <a:bodyPr anchor="ctr" rtlCol="false" tIns="50800" lIns="50800" bIns="50800" rIns="50800"/>
            <a:lstStyle/>
            <a:p>
              <a:pPr algn="ctr">
                <a:lnSpc>
                  <a:spcPts val="2340"/>
                </a:lnSpc>
              </a:pPr>
              <a:r>
                <a:rPr lang="en-US" sz="1800">
                  <a:solidFill>
                    <a:srgbClr val="000000"/>
                  </a:solidFill>
                  <a:latin typeface="Open Sauce"/>
                  <a:ea typeface="Open Sauce"/>
                  <a:cs typeface="Open Sauce"/>
                  <a:sym typeface="Open Sauce"/>
                </a:rPr>
                <a:t>Overfitting can occur in logistic regression, it’s crucial to employ techniques such as regularization to mitigate this issue.</a:t>
              </a:r>
            </a:p>
            <a:p>
              <a:pPr algn="l">
                <a:lnSpc>
                  <a:spcPts val="390"/>
                </a:lnSpc>
              </a:pPr>
            </a:p>
          </p:txBody>
        </p:sp>
      </p:grpSp>
      <p:grpSp>
        <p:nvGrpSpPr>
          <p:cNvPr name="Group 8" id="8"/>
          <p:cNvGrpSpPr/>
          <p:nvPr/>
        </p:nvGrpSpPr>
        <p:grpSpPr>
          <a:xfrm rot="0">
            <a:off x="9548280" y="2669444"/>
            <a:ext cx="3086100" cy="2652117"/>
            <a:chOff x="0" y="0"/>
            <a:chExt cx="812800" cy="698500"/>
          </a:xfrm>
        </p:grpSpPr>
        <p:sp>
          <p:nvSpPr>
            <p:cNvPr name="Freeform 9" id="9"/>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3D86E"/>
            </a:solidFill>
          </p:spPr>
        </p:sp>
        <p:sp>
          <p:nvSpPr>
            <p:cNvPr name="TextBox 10" id="10"/>
            <p:cNvSpPr txBox="true"/>
            <p:nvPr/>
          </p:nvSpPr>
          <p:spPr>
            <a:xfrm>
              <a:off x="114300" y="-19050"/>
              <a:ext cx="584200" cy="717550"/>
            </a:xfrm>
            <a:prstGeom prst="rect">
              <a:avLst/>
            </a:prstGeom>
          </p:spPr>
          <p:txBody>
            <a:bodyPr anchor="ctr" rtlCol="false" tIns="50800" lIns="50800" bIns="50800" rIns="50800"/>
            <a:lstStyle/>
            <a:p>
              <a:pPr algn="ctr">
                <a:lnSpc>
                  <a:spcPts val="2340"/>
                </a:lnSpc>
              </a:pPr>
              <a:r>
                <a:rPr lang="en-US" sz="1800">
                  <a:solidFill>
                    <a:srgbClr val="000000"/>
                  </a:solidFill>
                  <a:latin typeface="Open Sauce"/>
                  <a:ea typeface="Open Sauce"/>
                  <a:cs typeface="Open Sauce"/>
                  <a:sym typeface="Open Sauce"/>
                </a:rPr>
                <a:t>Validation is a key step to ensure the model’s performance on unseen data, by splitting data </a:t>
              </a:r>
            </a:p>
          </p:txBody>
        </p:sp>
      </p:grpSp>
      <p:grpSp>
        <p:nvGrpSpPr>
          <p:cNvPr name="Group 11" id="11"/>
          <p:cNvGrpSpPr/>
          <p:nvPr/>
        </p:nvGrpSpPr>
        <p:grpSpPr>
          <a:xfrm rot="0">
            <a:off x="9548280" y="5766288"/>
            <a:ext cx="3690233" cy="2610554"/>
            <a:chOff x="0" y="0"/>
            <a:chExt cx="971913" cy="687553"/>
          </a:xfrm>
        </p:grpSpPr>
        <p:sp>
          <p:nvSpPr>
            <p:cNvPr name="Freeform 12" id="12"/>
            <p:cNvSpPr/>
            <p:nvPr/>
          </p:nvSpPr>
          <p:spPr>
            <a:xfrm flipH="false" flipV="false" rot="0">
              <a:off x="0" y="0"/>
              <a:ext cx="971913" cy="687553"/>
            </a:xfrm>
            <a:custGeom>
              <a:avLst/>
              <a:gdLst/>
              <a:ahLst/>
              <a:cxnLst/>
              <a:rect r="r" b="b" t="t" l="l"/>
              <a:pathLst>
                <a:path h="687553" w="971913">
                  <a:moveTo>
                    <a:pt x="971913" y="343777"/>
                  </a:moveTo>
                  <a:lnTo>
                    <a:pt x="768713" y="687553"/>
                  </a:lnTo>
                  <a:lnTo>
                    <a:pt x="203200" y="687553"/>
                  </a:lnTo>
                  <a:lnTo>
                    <a:pt x="0" y="343777"/>
                  </a:lnTo>
                  <a:lnTo>
                    <a:pt x="203200" y="0"/>
                  </a:lnTo>
                  <a:lnTo>
                    <a:pt x="768713" y="0"/>
                  </a:lnTo>
                  <a:lnTo>
                    <a:pt x="971913" y="343777"/>
                  </a:lnTo>
                  <a:close/>
                </a:path>
              </a:pathLst>
            </a:custGeom>
            <a:solidFill>
              <a:srgbClr val="EFDFDF"/>
            </a:solidFill>
          </p:spPr>
        </p:sp>
        <p:sp>
          <p:nvSpPr>
            <p:cNvPr name="TextBox 13" id="13"/>
            <p:cNvSpPr txBox="true"/>
            <p:nvPr/>
          </p:nvSpPr>
          <p:spPr>
            <a:xfrm>
              <a:off x="114300" y="-19050"/>
              <a:ext cx="743313" cy="706603"/>
            </a:xfrm>
            <a:prstGeom prst="rect">
              <a:avLst/>
            </a:prstGeom>
          </p:spPr>
          <p:txBody>
            <a:bodyPr anchor="ctr" rtlCol="false" tIns="50800" lIns="50800" bIns="50800" rIns="50800"/>
            <a:lstStyle/>
            <a:p>
              <a:pPr algn="ctr">
                <a:lnSpc>
                  <a:spcPts val="2340"/>
                </a:lnSpc>
              </a:pPr>
              <a:r>
                <a:rPr lang="en-US" sz="1800">
                  <a:solidFill>
                    <a:srgbClr val="000000"/>
                  </a:solidFill>
                  <a:latin typeface="Open Sauce"/>
                  <a:ea typeface="Open Sauce"/>
                  <a:cs typeface="Open Sauce"/>
                  <a:sym typeface="Open Sauce"/>
                </a:rPr>
                <a:t>Logistic regression can be viewed as a linear model where the output is passed through an activation function, specifically the sigmoid function.</a:t>
              </a:r>
            </a:p>
          </p:txBody>
        </p:sp>
      </p:grpSp>
      <p:grpSp>
        <p:nvGrpSpPr>
          <p:cNvPr name="Group 14" id="14"/>
          <p:cNvGrpSpPr/>
          <p:nvPr/>
        </p:nvGrpSpPr>
        <p:grpSpPr>
          <a:xfrm rot="0">
            <a:off x="6791340" y="4188984"/>
            <a:ext cx="3086100" cy="2652117"/>
            <a:chOff x="0" y="0"/>
            <a:chExt cx="812800" cy="698500"/>
          </a:xfrm>
        </p:grpSpPr>
        <p:sp>
          <p:nvSpPr>
            <p:cNvPr name="Freeform 15" id="15"/>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CCCCCC"/>
            </a:solidFill>
          </p:spPr>
        </p:sp>
        <p:sp>
          <p:nvSpPr>
            <p:cNvPr name="TextBox 16" id="16"/>
            <p:cNvSpPr txBox="true"/>
            <p:nvPr/>
          </p:nvSpPr>
          <p:spPr>
            <a:xfrm>
              <a:off x="114300" y="-19050"/>
              <a:ext cx="584200" cy="717550"/>
            </a:xfrm>
            <a:prstGeom prst="rect">
              <a:avLst/>
            </a:prstGeom>
          </p:spPr>
          <p:txBody>
            <a:bodyPr anchor="ctr" rtlCol="false" tIns="50800" lIns="50800" bIns="50800" rIns="50800"/>
            <a:lstStyle/>
            <a:p>
              <a:pPr algn="ctr">
                <a:lnSpc>
                  <a:spcPts val="2340"/>
                </a:lnSpc>
              </a:pPr>
              <a:r>
                <a:rPr lang="en-US" sz="1800">
                  <a:solidFill>
                    <a:srgbClr val="000000"/>
                  </a:solidFill>
                  <a:latin typeface="Open Sauce"/>
                  <a:ea typeface="Open Sauce"/>
                  <a:cs typeface="Open Sauce"/>
                  <a:sym typeface="Open Sauce"/>
                </a:rPr>
                <a:t>The sklearn library in Python provides robust tools for implementing logistic regression models.</a:t>
              </a:r>
            </a:p>
          </p:txBody>
        </p:sp>
      </p:grpSp>
      <p:grpSp>
        <p:nvGrpSpPr>
          <p:cNvPr name="Group 17" id="17"/>
          <p:cNvGrpSpPr/>
          <p:nvPr/>
        </p:nvGrpSpPr>
        <p:grpSpPr>
          <a:xfrm rot="0">
            <a:off x="12448609" y="3794623"/>
            <a:ext cx="3394187" cy="2652117"/>
            <a:chOff x="0" y="0"/>
            <a:chExt cx="893942" cy="698500"/>
          </a:xfrm>
        </p:grpSpPr>
        <p:sp>
          <p:nvSpPr>
            <p:cNvPr name="Freeform 18" id="18"/>
            <p:cNvSpPr/>
            <p:nvPr/>
          </p:nvSpPr>
          <p:spPr>
            <a:xfrm flipH="false" flipV="false" rot="0">
              <a:off x="0" y="0"/>
              <a:ext cx="893942" cy="698500"/>
            </a:xfrm>
            <a:custGeom>
              <a:avLst/>
              <a:gdLst/>
              <a:ahLst/>
              <a:cxnLst/>
              <a:rect r="r" b="b" t="t" l="l"/>
              <a:pathLst>
                <a:path h="698500" w="893942">
                  <a:moveTo>
                    <a:pt x="893942" y="349250"/>
                  </a:moveTo>
                  <a:lnTo>
                    <a:pt x="690742" y="698500"/>
                  </a:lnTo>
                  <a:lnTo>
                    <a:pt x="203200" y="698500"/>
                  </a:lnTo>
                  <a:lnTo>
                    <a:pt x="0" y="349250"/>
                  </a:lnTo>
                  <a:lnTo>
                    <a:pt x="203200" y="0"/>
                  </a:lnTo>
                  <a:lnTo>
                    <a:pt x="690742" y="0"/>
                  </a:lnTo>
                  <a:lnTo>
                    <a:pt x="893942" y="349250"/>
                  </a:lnTo>
                  <a:close/>
                </a:path>
              </a:pathLst>
            </a:custGeom>
            <a:solidFill>
              <a:srgbClr val="CCCCCC"/>
            </a:solidFill>
          </p:spPr>
        </p:sp>
        <p:sp>
          <p:nvSpPr>
            <p:cNvPr name="TextBox 19" id="19"/>
            <p:cNvSpPr txBox="true"/>
            <p:nvPr/>
          </p:nvSpPr>
          <p:spPr>
            <a:xfrm>
              <a:off x="114300" y="-19050"/>
              <a:ext cx="665342" cy="717550"/>
            </a:xfrm>
            <a:prstGeom prst="rect">
              <a:avLst/>
            </a:prstGeom>
          </p:spPr>
          <p:txBody>
            <a:bodyPr anchor="ctr" rtlCol="false" tIns="50800" lIns="50800" bIns="50800" rIns="50800"/>
            <a:lstStyle/>
            <a:p>
              <a:pPr algn="ctr">
                <a:lnSpc>
                  <a:spcPts val="2340"/>
                </a:lnSpc>
              </a:pPr>
              <a:r>
                <a:rPr lang="en-US" sz="1800">
                  <a:solidFill>
                    <a:srgbClr val="000000"/>
                  </a:solidFill>
                  <a:latin typeface="Open Sauce"/>
                  <a:ea typeface="Open Sauce"/>
                  <a:cs typeface="Open Sauce"/>
                  <a:sym typeface="Open Sauce"/>
                </a:rPr>
                <a:t>The decision boundary in logistic regression is a linear separator, unlike decision trees, which create non-linear boundaries.</a:t>
              </a:r>
            </a:p>
          </p:txBody>
        </p:sp>
      </p:grpSp>
      <p:sp>
        <p:nvSpPr>
          <p:cNvPr name="Freeform 20" id="20"/>
          <p:cNvSpPr/>
          <p:nvPr/>
        </p:nvSpPr>
        <p:spPr>
          <a:xfrm flipH="false" flipV="false" rot="0">
            <a:off x="13238513" y="8123871"/>
            <a:ext cx="3954127" cy="970370"/>
          </a:xfrm>
          <a:custGeom>
            <a:avLst/>
            <a:gdLst/>
            <a:ahLst/>
            <a:cxnLst/>
            <a:rect r="r" b="b" t="t" l="l"/>
            <a:pathLst>
              <a:path h="970370" w="3954127">
                <a:moveTo>
                  <a:pt x="0" y="0"/>
                </a:moveTo>
                <a:lnTo>
                  <a:pt x="3954127" y="0"/>
                </a:lnTo>
                <a:lnTo>
                  <a:pt x="3954127" y="970370"/>
                </a:lnTo>
                <a:lnTo>
                  <a:pt x="0" y="9703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1" id="21"/>
          <p:cNvSpPr txBox="true"/>
          <p:nvPr/>
        </p:nvSpPr>
        <p:spPr>
          <a:xfrm rot="0">
            <a:off x="1028700" y="384480"/>
            <a:ext cx="6465686" cy="1242509"/>
          </a:xfrm>
          <a:prstGeom prst="rect">
            <a:avLst/>
          </a:prstGeom>
        </p:spPr>
        <p:txBody>
          <a:bodyPr anchor="t" rtlCol="false" tIns="0" lIns="0" bIns="0" rIns="0">
            <a:spAutoFit/>
          </a:bodyPr>
          <a:lstStyle/>
          <a:p>
            <a:pPr algn="l" marL="0" indent="0" lvl="0">
              <a:lnSpc>
                <a:spcPts val="10265"/>
              </a:lnSpc>
            </a:pPr>
            <a:r>
              <a:rPr lang="en-US" sz="7332" spc="718">
                <a:solidFill>
                  <a:srgbClr val="231F20"/>
                </a:solidFill>
                <a:latin typeface="Oswald Bold"/>
                <a:ea typeface="Oswald Bold"/>
                <a:cs typeface="Oswald Bold"/>
                <a:sym typeface="Oswald Bold"/>
              </a:rPr>
              <a:t>CONCLUSION:</a:t>
            </a:r>
          </a:p>
        </p:txBody>
      </p:sp>
      <p:sp>
        <p:nvSpPr>
          <p:cNvPr name="TextBox 22" id="22"/>
          <p:cNvSpPr txBox="true"/>
          <p:nvPr/>
        </p:nvSpPr>
        <p:spPr>
          <a:xfrm rot="0">
            <a:off x="1028700" y="2425608"/>
            <a:ext cx="6056190" cy="2524760"/>
          </a:xfrm>
          <a:prstGeom prst="rect">
            <a:avLst/>
          </a:prstGeom>
        </p:spPr>
        <p:txBody>
          <a:bodyPr anchor="t" rtlCol="false" tIns="0" lIns="0" bIns="0" rIns="0">
            <a:spAutoFit/>
          </a:bodyPr>
          <a:lstStyle/>
          <a:p>
            <a:pPr algn="just">
              <a:lnSpc>
                <a:spcPts val="2859"/>
              </a:lnSpc>
              <a:spcBef>
                <a:spcPct val="0"/>
              </a:spcBef>
            </a:pPr>
            <a:r>
              <a:rPr lang="en-US" sz="2199">
                <a:solidFill>
                  <a:srgbClr val="231F20"/>
                </a:solidFill>
                <a:latin typeface="Open Sauce"/>
                <a:ea typeface="Open Sauce"/>
                <a:cs typeface="Open Sauce"/>
                <a:sym typeface="Open Sauce"/>
              </a:rPr>
              <a:t>Logistic regression is a powerful tool for handling categorical variables and predicting binary outcomes. Unlike decision trees, which create non-linear decision boundaries, logistic regression uses a linear relationship transformed by the exponential function through an activation function.</a:t>
            </a:r>
          </a:p>
        </p:txBody>
      </p:sp>
      <p:sp>
        <p:nvSpPr>
          <p:cNvPr name="TextBox 23" id="23"/>
          <p:cNvSpPr txBox="true"/>
          <p:nvPr/>
        </p:nvSpPr>
        <p:spPr>
          <a:xfrm rot="0">
            <a:off x="7494386" y="7317735"/>
            <a:ext cx="5234953" cy="2288988"/>
          </a:xfrm>
          <a:prstGeom prst="rect">
            <a:avLst/>
          </a:prstGeom>
        </p:spPr>
        <p:txBody>
          <a:bodyPr anchor="t" rtlCol="false" tIns="0" lIns="0" bIns="0" rIns="0">
            <a:spAutoFit/>
          </a:bodyPr>
          <a:lstStyle/>
          <a:p>
            <a:pPr algn="l" marL="0" indent="0" lvl="0">
              <a:lnSpc>
                <a:spcPts val="9285"/>
              </a:lnSpc>
            </a:pPr>
            <a:r>
              <a:rPr lang="en-US" sz="6632" spc="649">
                <a:solidFill>
                  <a:srgbClr val="231F20"/>
                </a:solidFill>
                <a:latin typeface="Oswald Bold"/>
                <a:ea typeface="Oswald Bold"/>
                <a:cs typeface="Oswald Bold"/>
                <a:sym typeface="Oswald Bold"/>
              </a:rPr>
              <a:t>KEY TAKEAWAYS: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0580377">
            <a:off x="9407140" y="-9309963"/>
            <a:ext cx="24036383" cy="24664199"/>
          </a:xfrm>
          <a:custGeom>
            <a:avLst/>
            <a:gdLst/>
            <a:ahLst/>
            <a:cxnLst/>
            <a:rect r="r" b="b" t="t" l="l"/>
            <a:pathLst>
              <a:path h="24664199" w="24036383">
                <a:moveTo>
                  <a:pt x="0" y="0"/>
                </a:moveTo>
                <a:lnTo>
                  <a:pt x="24036383" y="0"/>
                </a:lnTo>
                <a:lnTo>
                  <a:pt x="24036383" y="24664198"/>
                </a:lnTo>
                <a:lnTo>
                  <a:pt x="0" y="246641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4254153" y="7476061"/>
            <a:ext cx="11881594" cy="3564478"/>
          </a:xfrm>
          <a:custGeom>
            <a:avLst/>
            <a:gdLst/>
            <a:ahLst/>
            <a:cxnLst/>
            <a:rect r="r" b="b" t="t" l="l"/>
            <a:pathLst>
              <a:path h="3564478" w="11881594">
                <a:moveTo>
                  <a:pt x="11881594" y="0"/>
                </a:moveTo>
                <a:lnTo>
                  <a:pt x="0" y="0"/>
                </a:lnTo>
                <a:lnTo>
                  <a:pt x="0" y="3564478"/>
                </a:lnTo>
                <a:lnTo>
                  <a:pt x="11881594" y="3564478"/>
                </a:lnTo>
                <a:lnTo>
                  <a:pt x="11881594"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237640" y="4218474"/>
            <a:ext cx="8881988" cy="1285875"/>
          </a:xfrm>
          <a:prstGeom prst="rect">
            <a:avLst/>
          </a:prstGeom>
        </p:spPr>
        <p:txBody>
          <a:bodyPr anchor="t" rtlCol="false" tIns="0" lIns="0" bIns="0" rIns="0">
            <a:spAutoFit/>
          </a:bodyPr>
          <a:lstStyle/>
          <a:p>
            <a:pPr algn="r">
              <a:lnSpc>
                <a:spcPts val="7500"/>
              </a:lnSpc>
            </a:pPr>
            <a:r>
              <a:rPr lang="en-US" sz="15000">
                <a:solidFill>
                  <a:srgbClr val="000000"/>
                </a:solidFill>
                <a:latin typeface="Sloop Script Pro"/>
                <a:ea typeface="Sloop Script Pro"/>
                <a:cs typeface="Sloop Script Pro"/>
                <a:sym typeface="Sloop Script Pro"/>
              </a:rPr>
              <a:t>Thank You!!</a:t>
            </a:r>
          </a:p>
        </p:txBody>
      </p:sp>
      <p:sp>
        <p:nvSpPr>
          <p:cNvPr name="Freeform 6" id="6"/>
          <p:cNvSpPr/>
          <p:nvPr/>
        </p:nvSpPr>
        <p:spPr>
          <a:xfrm flipH="false" flipV="false" rot="0">
            <a:off x="15439325" y="156099"/>
            <a:ext cx="2519768" cy="2519768"/>
          </a:xfrm>
          <a:custGeom>
            <a:avLst/>
            <a:gdLst/>
            <a:ahLst/>
            <a:cxnLst/>
            <a:rect r="r" b="b" t="t" l="l"/>
            <a:pathLst>
              <a:path h="2519768" w="2519768">
                <a:moveTo>
                  <a:pt x="0" y="0"/>
                </a:moveTo>
                <a:lnTo>
                  <a:pt x="2519767" y="0"/>
                </a:lnTo>
                <a:lnTo>
                  <a:pt x="2519767" y="2519768"/>
                </a:lnTo>
                <a:lnTo>
                  <a:pt x="0" y="2519768"/>
                </a:lnTo>
                <a:lnTo>
                  <a:pt x="0" y="0"/>
                </a:lnTo>
                <a:close/>
              </a:path>
            </a:pathLst>
          </a:custGeom>
          <a:blipFill>
            <a:blip r:embed="rId7"/>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910223">
            <a:off x="12390723" y="-581496"/>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407869">
            <a:off x="-5634874" y="10281152"/>
            <a:ext cx="12471670" cy="5351480"/>
          </a:xfrm>
          <a:custGeom>
            <a:avLst/>
            <a:gdLst/>
            <a:ahLst/>
            <a:cxnLst/>
            <a:rect r="r" b="b" t="t" l="l"/>
            <a:pathLst>
              <a:path h="5351480" w="12471670">
                <a:moveTo>
                  <a:pt x="0" y="0"/>
                </a:moveTo>
                <a:lnTo>
                  <a:pt x="12471669" y="0"/>
                </a:lnTo>
                <a:lnTo>
                  <a:pt x="12471669"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9365769" y="3791077"/>
            <a:ext cx="2551375" cy="2622909"/>
          </a:xfrm>
          <a:custGeom>
            <a:avLst/>
            <a:gdLst/>
            <a:ahLst/>
            <a:cxnLst/>
            <a:rect r="r" b="b" t="t" l="l"/>
            <a:pathLst>
              <a:path h="2622909" w="2551375">
                <a:moveTo>
                  <a:pt x="0" y="0"/>
                </a:moveTo>
                <a:lnTo>
                  <a:pt x="2551375" y="0"/>
                </a:lnTo>
                <a:lnTo>
                  <a:pt x="2551375" y="2622909"/>
                </a:lnTo>
                <a:lnTo>
                  <a:pt x="0" y="26229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7771592" y="2025450"/>
            <a:ext cx="9437051" cy="4824650"/>
          </a:xfrm>
          <a:custGeom>
            <a:avLst/>
            <a:gdLst/>
            <a:ahLst/>
            <a:cxnLst/>
            <a:rect r="r" b="b" t="t" l="l"/>
            <a:pathLst>
              <a:path h="4824650" w="9437051">
                <a:moveTo>
                  <a:pt x="0" y="0"/>
                </a:moveTo>
                <a:lnTo>
                  <a:pt x="9437051" y="0"/>
                </a:lnTo>
                <a:lnTo>
                  <a:pt x="9437051" y="4824650"/>
                </a:lnTo>
                <a:lnTo>
                  <a:pt x="0" y="4824650"/>
                </a:lnTo>
                <a:lnTo>
                  <a:pt x="0" y="0"/>
                </a:lnTo>
                <a:close/>
              </a:path>
            </a:pathLst>
          </a:custGeom>
          <a:blipFill>
            <a:blip r:embed="rId7"/>
            <a:stretch>
              <a:fillRect l="-23479" t="-37339" r="-2321" b="0"/>
            </a:stretch>
          </a:blipFill>
        </p:spPr>
      </p:sp>
      <p:sp>
        <p:nvSpPr>
          <p:cNvPr name="Freeform 7" id="7"/>
          <p:cNvSpPr/>
          <p:nvPr/>
        </p:nvSpPr>
        <p:spPr>
          <a:xfrm flipH="false" flipV="false" rot="0">
            <a:off x="600961" y="7128361"/>
            <a:ext cx="5872844" cy="2349138"/>
          </a:xfrm>
          <a:custGeom>
            <a:avLst/>
            <a:gdLst/>
            <a:ahLst/>
            <a:cxnLst/>
            <a:rect r="r" b="b" t="t" l="l"/>
            <a:pathLst>
              <a:path h="2349138" w="5872844">
                <a:moveTo>
                  <a:pt x="0" y="0"/>
                </a:moveTo>
                <a:lnTo>
                  <a:pt x="5872844" y="0"/>
                </a:lnTo>
                <a:lnTo>
                  <a:pt x="5872844" y="2349138"/>
                </a:lnTo>
                <a:lnTo>
                  <a:pt x="0" y="2349138"/>
                </a:lnTo>
                <a:lnTo>
                  <a:pt x="0" y="0"/>
                </a:lnTo>
                <a:close/>
              </a:path>
            </a:pathLst>
          </a:custGeom>
          <a:blipFill>
            <a:blip r:embed="rId8"/>
            <a:stretch>
              <a:fillRect l="0" t="0" r="0" b="0"/>
            </a:stretch>
          </a:blipFill>
        </p:spPr>
      </p:sp>
      <p:sp>
        <p:nvSpPr>
          <p:cNvPr name="TextBox 8" id="8"/>
          <p:cNvSpPr txBox="true"/>
          <p:nvPr/>
        </p:nvSpPr>
        <p:spPr>
          <a:xfrm rot="0">
            <a:off x="215995" y="443562"/>
            <a:ext cx="10425462" cy="1303627"/>
          </a:xfrm>
          <a:prstGeom prst="rect">
            <a:avLst/>
          </a:prstGeom>
        </p:spPr>
        <p:txBody>
          <a:bodyPr anchor="t" rtlCol="false" tIns="0" lIns="0" bIns="0" rIns="0">
            <a:spAutoFit/>
          </a:bodyPr>
          <a:lstStyle/>
          <a:p>
            <a:pPr algn="l" marL="0" indent="0" lvl="0">
              <a:lnSpc>
                <a:spcPts val="9903"/>
              </a:lnSpc>
            </a:pPr>
            <a:r>
              <a:rPr lang="en-US" sz="9431" spc="924">
                <a:solidFill>
                  <a:srgbClr val="231F20"/>
                </a:solidFill>
                <a:latin typeface="Oswald Bold"/>
                <a:ea typeface="Oswald Bold"/>
                <a:cs typeface="Oswald Bold"/>
                <a:sym typeface="Oswald Bold"/>
              </a:rPr>
              <a:t>LINE OF BEST-FIT</a:t>
            </a:r>
          </a:p>
        </p:txBody>
      </p:sp>
      <p:sp>
        <p:nvSpPr>
          <p:cNvPr name="TextBox 9" id="9"/>
          <p:cNvSpPr txBox="true"/>
          <p:nvPr/>
        </p:nvSpPr>
        <p:spPr>
          <a:xfrm rot="0">
            <a:off x="215995" y="2413289"/>
            <a:ext cx="8013022" cy="2377819"/>
          </a:xfrm>
          <a:prstGeom prst="rect">
            <a:avLst/>
          </a:prstGeom>
        </p:spPr>
        <p:txBody>
          <a:bodyPr anchor="t" rtlCol="false" tIns="0" lIns="0" bIns="0" rIns="0">
            <a:spAutoFit/>
          </a:bodyPr>
          <a:lstStyle/>
          <a:p>
            <a:pPr algn="l" marL="490780" indent="-245390" lvl="1">
              <a:lnSpc>
                <a:spcPts val="3136"/>
              </a:lnSpc>
              <a:buFont typeface="Arial"/>
              <a:buChar char="•"/>
            </a:pPr>
            <a:r>
              <a:rPr lang="en-US" sz="2273" spc="222">
                <a:solidFill>
                  <a:srgbClr val="231F20"/>
                </a:solidFill>
                <a:latin typeface="Montserrat Classic"/>
                <a:ea typeface="Montserrat Classic"/>
                <a:cs typeface="Montserrat Classic"/>
                <a:sym typeface="Montserrat Classic"/>
              </a:rPr>
              <a:t>A</a:t>
            </a:r>
            <a:r>
              <a:rPr lang="en-US" sz="2273" spc="222">
                <a:solidFill>
                  <a:srgbClr val="231F20"/>
                </a:solidFill>
                <a:latin typeface="Montserrat Classic Bold"/>
                <a:ea typeface="Montserrat Classic Bold"/>
                <a:cs typeface="Montserrat Classic Bold"/>
                <a:sym typeface="Montserrat Classic Bold"/>
              </a:rPr>
              <a:t> Line of best fit</a:t>
            </a:r>
            <a:r>
              <a:rPr lang="en-US" sz="2273" spc="222">
                <a:solidFill>
                  <a:srgbClr val="231F20"/>
                </a:solidFill>
                <a:latin typeface="Montserrat Classic"/>
                <a:ea typeface="Montserrat Classic"/>
                <a:cs typeface="Montserrat Classic"/>
                <a:sym typeface="Montserrat Classic"/>
              </a:rPr>
              <a:t> is a straight line that represents the best approximation of a scatter plot of data points.  It is used to study the nature of the relationship between those points.</a:t>
            </a:r>
          </a:p>
          <a:p>
            <a:pPr algn="l">
              <a:lnSpc>
                <a:spcPts val="3136"/>
              </a:lnSpc>
            </a:pPr>
            <a:r>
              <a:rPr lang="en-US" sz="2273" spc="222">
                <a:solidFill>
                  <a:srgbClr val="231F20"/>
                </a:solidFill>
                <a:latin typeface="Montserrat Classic"/>
                <a:ea typeface="Montserrat Classic"/>
                <a:cs typeface="Montserrat Classic"/>
                <a:sym typeface="Montserrat Classic"/>
              </a:rPr>
              <a:t> </a:t>
            </a:r>
          </a:p>
        </p:txBody>
      </p:sp>
      <p:sp>
        <p:nvSpPr>
          <p:cNvPr name="TextBox 10" id="10"/>
          <p:cNvSpPr txBox="true"/>
          <p:nvPr/>
        </p:nvSpPr>
        <p:spPr>
          <a:xfrm rot="0">
            <a:off x="7314167" y="7080736"/>
            <a:ext cx="10351902" cy="2377819"/>
          </a:xfrm>
          <a:prstGeom prst="rect">
            <a:avLst/>
          </a:prstGeom>
        </p:spPr>
        <p:txBody>
          <a:bodyPr anchor="t" rtlCol="false" tIns="0" lIns="0" bIns="0" rIns="0">
            <a:spAutoFit/>
          </a:bodyPr>
          <a:lstStyle/>
          <a:p>
            <a:pPr algn="l" marL="490780" indent="-245390" lvl="1">
              <a:lnSpc>
                <a:spcPts val="3136"/>
              </a:lnSpc>
              <a:buFont typeface="Arial"/>
              <a:buChar char="•"/>
            </a:pPr>
            <a:r>
              <a:rPr lang="en-US" sz="2273" spc="222">
                <a:solidFill>
                  <a:srgbClr val="231F20"/>
                </a:solidFill>
                <a:latin typeface="Montserrat Classic"/>
                <a:ea typeface="Montserrat Classic"/>
                <a:cs typeface="Montserrat Classic"/>
                <a:sym typeface="Montserrat Classic"/>
              </a:rPr>
              <a:t>The </a:t>
            </a:r>
            <a:r>
              <a:rPr lang="en-US" sz="2273" spc="222">
                <a:solidFill>
                  <a:srgbClr val="231F20"/>
                </a:solidFill>
                <a:latin typeface="Montserrat Classic Bold"/>
                <a:ea typeface="Montserrat Classic Bold"/>
                <a:cs typeface="Montserrat Classic Bold"/>
                <a:sym typeface="Montserrat Classic Bold"/>
              </a:rPr>
              <a:t>sum of squares distance minimization</a:t>
            </a:r>
            <a:r>
              <a:rPr lang="en-US" sz="2273" spc="222">
                <a:solidFill>
                  <a:srgbClr val="231F20"/>
                </a:solidFill>
                <a:latin typeface="Montserrat Classic"/>
                <a:ea typeface="Montserrat Classic"/>
                <a:cs typeface="Montserrat Classic"/>
                <a:sym typeface="Montserrat Classic"/>
              </a:rPr>
              <a:t> refers to the process of finding the best-fitting line through a set of data points by minimizing the sum of the squared differences (distances) between the observed values and the values predicted by the line. </a:t>
            </a:r>
          </a:p>
          <a:p>
            <a:pPr algn="l">
              <a:lnSpc>
                <a:spcPts val="3136"/>
              </a:lnSpc>
            </a:pPr>
            <a:r>
              <a:rPr lang="en-US" sz="2273" spc="222">
                <a:solidFill>
                  <a:srgbClr val="231F20"/>
                </a:solidFill>
                <a:latin typeface="Montserrat Classic"/>
                <a:ea typeface="Montserrat Classic"/>
                <a:cs typeface="Montserrat Classic"/>
                <a:sym typeface="Montserrat Classic"/>
              </a:rPr>
              <a:t> </a:t>
            </a:r>
          </a:p>
        </p:txBody>
      </p:sp>
      <p:sp>
        <p:nvSpPr>
          <p:cNvPr name="Freeform 11" id="11"/>
          <p:cNvSpPr/>
          <p:nvPr/>
        </p:nvSpPr>
        <p:spPr>
          <a:xfrm flipH="false" flipV="false" rot="6300081">
            <a:off x="-6897098" y="-1298447"/>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7433412">
            <a:off x="14389001" y="6688317"/>
            <a:ext cx="10202616" cy="4377850"/>
          </a:xfrm>
          <a:custGeom>
            <a:avLst/>
            <a:gdLst/>
            <a:ahLst/>
            <a:cxnLst/>
            <a:rect r="r" b="b" t="t" l="l"/>
            <a:pathLst>
              <a:path h="4377850" w="10202616">
                <a:moveTo>
                  <a:pt x="0" y="0"/>
                </a:moveTo>
                <a:lnTo>
                  <a:pt x="10202615" y="0"/>
                </a:lnTo>
                <a:lnTo>
                  <a:pt x="10202615" y="4377850"/>
                </a:lnTo>
                <a:lnTo>
                  <a:pt x="0" y="43778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12052165" y="1118883"/>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407869">
            <a:off x="-4696947" y="10150458"/>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0191250" y="3353150"/>
            <a:ext cx="7531784" cy="3951174"/>
            <a:chOff x="0" y="0"/>
            <a:chExt cx="6350000" cy="3331210"/>
          </a:xfrm>
        </p:grpSpPr>
        <p:sp>
          <p:nvSpPr>
            <p:cNvPr name="Freeform 6" id="6"/>
            <p:cNvSpPr/>
            <p:nvPr/>
          </p:nvSpPr>
          <p:spPr>
            <a:xfrm flipH="false" flipV="false" rot="0">
              <a:off x="0" y="0"/>
              <a:ext cx="6350000" cy="3331210"/>
            </a:xfrm>
            <a:custGeom>
              <a:avLst/>
              <a:gdLst/>
              <a:ahLst/>
              <a:cxnLst/>
              <a:rect r="r" b="b" t="t" l="l"/>
              <a:pathLst>
                <a:path h="3331210" w="6350000">
                  <a:moveTo>
                    <a:pt x="6209030" y="0"/>
                  </a:moveTo>
                  <a:lnTo>
                    <a:pt x="140970" y="0"/>
                  </a:lnTo>
                  <a:cubicBezTo>
                    <a:pt x="63500" y="0"/>
                    <a:pt x="0" y="62230"/>
                    <a:pt x="0" y="138430"/>
                  </a:cubicBezTo>
                  <a:lnTo>
                    <a:pt x="0" y="3192780"/>
                  </a:lnTo>
                  <a:cubicBezTo>
                    <a:pt x="0" y="3268980"/>
                    <a:pt x="63500" y="3331210"/>
                    <a:pt x="140970" y="3331210"/>
                  </a:cubicBezTo>
                  <a:lnTo>
                    <a:pt x="6209030" y="3331210"/>
                  </a:lnTo>
                  <a:cubicBezTo>
                    <a:pt x="6286500" y="3331210"/>
                    <a:pt x="6350000" y="3268980"/>
                    <a:pt x="6350000" y="3192780"/>
                  </a:cubicBezTo>
                  <a:lnTo>
                    <a:pt x="6350000" y="138430"/>
                  </a:lnTo>
                  <a:cubicBezTo>
                    <a:pt x="6350000" y="62230"/>
                    <a:pt x="6286500" y="0"/>
                    <a:pt x="6209030" y="0"/>
                  </a:cubicBezTo>
                  <a:close/>
                </a:path>
              </a:pathLst>
            </a:custGeom>
            <a:blipFill>
              <a:blip r:embed="rId5"/>
              <a:stretch>
                <a:fillRect l="0" t="-3612" r="0" b="-3612"/>
              </a:stretch>
            </a:blipFill>
          </p:spPr>
        </p:sp>
      </p:grpSp>
      <p:sp>
        <p:nvSpPr>
          <p:cNvPr name="TextBox 7" id="7"/>
          <p:cNvSpPr txBox="true"/>
          <p:nvPr/>
        </p:nvSpPr>
        <p:spPr>
          <a:xfrm rot="0">
            <a:off x="215995" y="2716492"/>
            <a:ext cx="9841425" cy="6786589"/>
          </a:xfrm>
          <a:prstGeom prst="rect">
            <a:avLst/>
          </a:prstGeom>
        </p:spPr>
        <p:txBody>
          <a:bodyPr anchor="t" rtlCol="false" tIns="0" lIns="0" bIns="0" rIns="0">
            <a:spAutoFit/>
          </a:bodyPr>
          <a:lstStyle/>
          <a:p>
            <a:pPr algn="l" marL="494517" indent="-247259" lvl="1">
              <a:lnSpc>
                <a:spcPts val="3160"/>
              </a:lnSpc>
              <a:buFont typeface="Arial"/>
              <a:buChar char="•"/>
            </a:pPr>
            <a:r>
              <a:rPr lang="en-US" sz="2290" spc="224">
                <a:solidFill>
                  <a:srgbClr val="231F20"/>
                </a:solidFill>
                <a:latin typeface="Montserrat Classic"/>
                <a:ea typeface="Montserrat Classic"/>
                <a:cs typeface="Montserrat Classic"/>
                <a:sym typeface="Montserrat Classic"/>
              </a:rPr>
              <a:t>Note that, if y = a+bx is our model’s predicted Best-Fit Line for some x, and y’ is the actual values, then it is intuitive to say that y’-y is the error in the prediction.</a:t>
            </a:r>
          </a:p>
          <a:p>
            <a:pPr algn="l">
              <a:lnSpc>
                <a:spcPts val="3160"/>
              </a:lnSpc>
            </a:pPr>
          </a:p>
          <a:p>
            <a:pPr algn="l" marL="494517" indent="-247259" lvl="1">
              <a:lnSpc>
                <a:spcPts val="3160"/>
              </a:lnSpc>
              <a:buFont typeface="Arial"/>
              <a:buChar char="•"/>
            </a:pPr>
            <a:r>
              <a:rPr lang="en-US" sz="2290" spc="224">
                <a:solidFill>
                  <a:srgbClr val="231F20"/>
                </a:solidFill>
                <a:latin typeface="Montserrat Classic"/>
                <a:ea typeface="Montserrat Classic"/>
                <a:cs typeface="Montserrat Classic"/>
                <a:sym typeface="Montserrat Classic"/>
              </a:rPr>
              <a:t>By observation, we can say that this error can be positive as well as negative, implying that the predicted value can be more or less than the actual value, and our goal is to minimize the gap between the predicted and actual values.</a:t>
            </a:r>
          </a:p>
          <a:p>
            <a:pPr algn="l">
              <a:lnSpc>
                <a:spcPts val="3160"/>
              </a:lnSpc>
            </a:pPr>
          </a:p>
          <a:p>
            <a:pPr algn="l" marL="494517" indent="-247259" lvl="1">
              <a:lnSpc>
                <a:spcPts val="3160"/>
              </a:lnSpc>
              <a:buFont typeface="Arial"/>
              <a:buChar char="•"/>
            </a:pPr>
            <a:r>
              <a:rPr lang="en-US" sz="2290" spc="224">
                <a:solidFill>
                  <a:srgbClr val="231F20"/>
                </a:solidFill>
                <a:latin typeface="Montserrat Classic"/>
                <a:ea typeface="Montserrat Classic"/>
                <a:cs typeface="Montserrat Classic"/>
                <a:sym typeface="Montserrat Classic"/>
              </a:rPr>
              <a:t>As a result, we use the squared errors as a measure to figure out the gap, rather than simply the difference between them.</a:t>
            </a:r>
          </a:p>
          <a:p>
            <a:pPr algn="l">
              <a:lnSpc>
                <a:spcPts val="3160"/>
              </a:lnSpc>
            </a:pPr>
          </a:p>
          <a:p>
            <a:pPr algn="l" marL="494517" indent="-247259" lvl="1">
              <a:lnSpc>
                <a:spcPts val="3160"/>
              </a:lnSpc>
              <a:buFont typeface="Arial"/>
              <a:buChar char="•"/>
            </a:pPr>
            <a:r>
              <a:rPr lang="en-US" sz="2290" spc="224">
                <a:solidFill>
                  <a:srgbClr val="231F20"/>
                </a:solidFill>
                <a:latin typeface="Montserrat Classic"/>
                <a:ea typeface="Montserrat Classic"/>
                <a:cs typeface="Montserrat Classic"/>
                <a:sym typeface="Montserrat Classic"/>
              </a:rPr>
              <a:t>Therefore, our cost function for Linear Regression (generally) is MSE or Mean Squared Error an our target is to minimize this cost function.</a:t>
            </a:r>
          </a:p>
        </p:txBody>
      </p:sp>
      <p:sp>
        <p:nvSpPr>
          <p:cNvPr name="TextBox 8" id="8"/>
          <p:cNvSpPr txBox="true"/>
          <p:nvPr/>
        </p:nvSpPr>
        <p:spPr>
          <a:xfrm rot="0">
            <a:off x="215995" y="969567"/>
            <a:ext cx="10981523" cy="1303627"/>
          </a:xfrm>
          <a:prstGeom prst="rect">
            <a:avLst/>
          </a:prstGeom>
        </p:spPr>
        <p:txBody>
          <a:bodyPr anchor="t" rtlCol="false" tIns="0" lIns="0" bIns="0" rIns="0">
            <a:spAutoFit/>
          </a:bodyPr>
          <a:lstStyle/>
          <a:p>
            <a:pPr algn="ctr">
              <a:lnSpc>
                <a:spcPts val="9903"/>
              </a:lnSpc>
            </a:pPr>
            <a:r>
              <a:rPr lang="en-US" sz="9431" spc="924">
                <a:solidFill>
                  <a:srgbClr val="231F20"/>
                </a:solidFill>
                <a:latin typeface="Oswald Bold"/>
                <a:ea typeface="Oswald Bold"/>
                <a:cs typeface="Oswald Bold"/>
                <a:sym typeface="Oswald Bold"/>
              </a:rPr>
              <a:t>COST FUNCTION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73277" y="-459548"/>
            <a:ext cx="18434554" cy="11206096"/>
          </a:xfrm>
          <a:custGeom>
            <a:avLst/>
            <a:gdLst/>
            <a:ahLst/>
            <a:cxnLst/>
            <a:rect r="r" b="b" t="t" l="l"/>
            <a:pathLst>
              <a:path h="11206096" w="18434554">
                <a:moveTo>
                  <a:pt x="0" y="0"/>
                </a:moveTo>
                <a:lnTo>
                  <a:pt x="18434554" y="0"/>
                </a:lnTo>
                <a:lnTo>
                  <a:pt x="18434554" y="11206096"/>
                </a:lnTo>
                <a:lnTo>
                  <a:pt x="0" y="11206096"/>
                </a:lnTo>
                <a:lnTo>
                  <a:pt x="0" y="0"/>
                </a:lnTo>
                <a:close/>
              </a:path>
            </a:pathLst>
          </a:custGeom>
          <a:blipFill>
            <a:blip r:embed="rId3">
              <a:alphaModFix amt="36000"/>
            </a:blip>
            <a:stretch>
              <a:fillRect l="0" t="-4834" r="0" b="-4834"/>
            </a:stretch>
          </a:blipFill>
        </p:spPr>
      </p:sp>
      <p:sp>
        <p:nvSpPr>
          <p:cNvPr name="Freeform 4" id="4"/>
          <p:cNvSpPr/>
          <p:nvPr/>
        </p:nvSpPr>
        <p:spPr>
          <a:xfrm flipH="false" flipV="false" rot="7659121">
            <a:off x="15091031"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258071" y="-4629150"/>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3661064" y="3039068"/>
            <a:ext cx="9815307" cy="4208864"/>
            <a:chOff x="0" y="0"/>
            <a:chExt cx="13087076" cy="5611818"/>
          </a:xfrm>
        </p:grpSpPr>
        <p:grpSp>
          <p:nvGrpSpPr>
            <p:cNvPr name="Group 7" id="7"/>
            <p:cNvGrpSpPr/>
            <p:nvPr/>
          </p:nvGrpSpPr>
          <p:grpSpPr>
            <a:xfrm rot="0">
              <a:off x="0" y="0"/>
              <a:ext cx="13087076" cy="5611818"/>
              <a:chOff x="0" y="0"/>
              <a:chExt cx="1895495" cy="812800"/>
            </a:xfrm>
          </p:grpSpPr>
          <p:sp>
            <p:nvSpPr>
              <p:cNvPr name="Freeform 8" id="8"/>
              <p:cNvSpPr/>
              <p:nvPr/>
            </p:nvSpPr>
            <p:spPr>
              <a:xfrm flipH="false" flipV="false" rot="0">
                <a:off x="0" y="0"/>
                <a:ext cx="1895495" cy="812800"/>
              </a:xfrm>
              <a:custGeom>
                <a:avLst/>
                <a:gdLst/>
                <a:ahLst/>
                <a:cxnLst/>
                <a:rect r="r" b="b" t="t" l="l"/>
                <a:pathLst>
                  <a:path h="812800" w="1895495">
                    <a:moveTo>
                      <a:pt x="0" y="0"/>
                    </a:moveTo>
                    <a:lnTo>
                      <a:pt x="1895495" y="0"/>
                    </a:lnTo>
                    <a:lnTo>
                      <a:pt x="1895495" y="812800"/>
                    </a:lnTo>
                    <a:lnTo>
                      <a:pt x="0" y="812800"/>
                    </a:lnTo>
                    <a:close/>
                  </a:path>
                </a:pathLst>
              </a:custGeom>
              <a:solidFill>
                <a:srgbClr val="000000">
                  <a:alpha val="0"/>
                </a:srgbClr>
              </a:solidFill>
              <a:ln w="38100" cap="sq">
                <a:solidFill>
                  <a:srgbClr val="000000"/>
                </a:solidFill>
                <a:prstDash val="solid"/>
                <a:miter/>
              </a:ln>
            </p:spPr>
          </p:sp>
          <p:sp>
            <p:nvSpPr>
              <p:cNvPr name="TextBox 9" id="9"/>
              <p:cNvSpPr txBox="true"/>
              <p:nvPr/>
            </p:nvSpPr>
            <p:spPr>
              <a:xfrm>
                <a:off x="0" y="-19050"/>
                <a:ext cx="1895495" cy="831850"/>
              </a:xfrm>
              <a:prstGeom prst="rect">
                <a:avLst/>
              </a:prstGeom>
            </p:spPr>
            <p:txBody>
              <a:bodyPr anchor="ctr" rtlCol="false" tIns="50800" lIns="50800" bIns="50800" rIns="50800"/>
              <a:lstStyle/>
              <a:p>
                <a:pPr algn="ctr">
                  <a:lnSpc>
                    <a:spcPts val="2859"/>
                  </a:lnSpc>
                </a:pPr>
              </a:p>
            </p:txBody>
          </p:sp>
        </p:grpSp>
        <p:sp>
          <p:nvSpPr>
            <p:cNvPr name="TextBox 10" id="10"/>
            <p:cNvSpPr txBox="true"/>
            <p:nvPr/>
          </p:nvSpPr>
          <p:spPr>
            <a:xfrm rot="0">
              <a:off x="344835" y="860578"/>
              <a:ext cx="12488241" cy="3189877"/>
            </a:xfrm>
            <a:prstGeom prst="rect">
              <a:avLst/>
            </a:prstGeom>
          </p:spPr>
          <p:txBody>
            <a:bodyPr anchor="t" rtlCol="false" tIns="0" lIns="0" bIns="0" rIns="0">
              <a:spAutoFit/>
            </a:bodyPr>
            <a:lstStyle/>
            <a:p>
              <a:pPr algn="ctr">
                <a:lnSpc>
                  <a:spcPts val="9748"/>
                </a:lnSpc>
              </a:pPr>
              <a:r>
                <a:rPr lang="en-US" sz="7063" spc="692">
                  <a:solidFill>
                    <a:srgbClr val="231F20"/>
                  </a:solidFill>
                  <a:latin typeface="Oswald Bold"/>
                  <a:ea typeface="Oswald Bold"/>
                  <a:cs typeface="Oswald Bold"/>
                  <a:sym typeface="Oswald Bold"/>
                </a:rPr>
                <a:t>HOW TO MINIMIZE THE COST FUNCTION?</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12052165" y="1118883"/>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407869">
            <a:off x="-4696947" y="10150458"/>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1768560" y="2992251"/>
            <a:ext cx="6068188" cy="2436999"/>
            <a:chOff x="0" y="0"/>
            <a:chExt cx="8294797" cy="3331210"/>
          </a:xfrm>
        </p:grpSpPr>
        <p:sp>
          <p:nvSpPr>
            <p:cNvPr name="Freeform 6" id="6"/>
            <p:cNvSpPr/>
            <p:nvPr/>
          </p:nvSpPr>
          <p:spPr>
            <a:xfrm flipH="false" flipV="false" rot="0">
              <a:off x="0" y="0"/>
              <a:ext cx="8294797" cy="3331210"/>
            </a:xfrm>
            <a:custGeom>
              <a:avLst/>
              <a:gdLst/>
              <a:ahLst/>
              <a:cxnLst/>
              <a:rect r="r" b="b" t="t" l="l"/>
              <a:pathLst>
                <a:path h="3331210" w="8294797">
                  <a:moveTo>
                    <a:pt x="8110652" y="0"/>
                  </a:moveTo>
                  <a:lnTo>
                    <a:pt x="184145" y="0"/>
                  </a:lnTo>
                  <a:cubicBezTo>
                    <a:pt x="82948" y="0"/>
                    <a:pt x="0" y="62230"/>
                    <a:pt x="0" y="138430"/>
                  </a:cubicBezTo>
                  <a:lnTo>
                    <a:pt x="0" y="3192780"/>
                  </a:lnTo>
                  <a:cubicBezTo>
                    <a:pt x="0" y="3268980"/>
                    <a:pt x="82948" y="3331210"/>
                    <a:pt x="184145" y="3331210"/>
                  </a:cubicBezTo>
                  <a:lnTo>
                    <a:pt x="8110652" y="3331210"/>
                  </a:lnTo>
                  <a:cubicBezTo>
                    <a:pt x="8211849" y="3331210"/>
                    <a:pt x="8294797" y="3268980"/>
                    <a:pt x="8294797" y="3192780"/>
                  </a:cubicBezTo>
                  <a:lnTo>
                    <a:pt x="8294797" y="138430"/>
                  </a:lnTo>
                  <a:cubicBezTo>
                    <a:pt x="8294797" y="62230"/>
                    <a:pt x="8211849" y="0"/>
                    <a:pt x="8110652" y="0"/>
                  </a:cubicBezTo>
                  <a:close/>
                </a:path>
              </a:pathLst>
            </a:custGeom>
            <a:blipFill>
              <a:blip r:embed="rId5"/>
              <a:stretch>
                <a:fillRect l="-1268" t="0" r="-1268" b="0"/>
              </a:stretch>
            </a:blipFill>
          </p:spPr>
        </p:sp>
      </p:grpSp>
      <p:grpSp>
        <p:nvGrpSpPr>
          <p:cNvPr name="Group 7" id="7"/>
          <p:cNvGrpSpPr/>
          <p:nvPr/>
        </p:nvGrpSpPr>
        <p:grpSpPr>
          <a:xfrm rot="0">
            <a:off x="674276" y="6745751"/>
            <a:ext cx="5017429" cy="2632143"/>
            <a:chOff x="0" y="0"/>
            <a:chExt cx="6350000" cy="3331210"/>
          </a:xfrm>
        </p:grpSpPr>
        <p:sp>
          <p:nvSpPr>
            <p:cNvPr name="Freeform 8" id="8"/>
            <p:cNvSpPr/>
            <p:nvPr/>
          </p:nvSpPr>
          <p:spPr>
            <a:xfrm flipH="false" flipV="false" rot="0">
              <a:off x="0" y="0"/>
              <a:ext cx="6350000" cy="3331210"/>
            </a:xfrm>
            <a:custGeom>
              <a:avLst/>
              <a:gdLst/>
              <a:ahLst/>
              <a:cxnLst/>
              <a:rect r="r" b="b" t="t" l="l"/>
              <a:pathLst>
                <a:path h="3331210" w="6350000">
                  <a:moveTo>
                    <a:pt x="6209030" y="0"/>
                  </a:moveTo>
                  <a:lnTo>
                    <a:pt x="140970" y="0"/>
                  </a:lnTo>
                  <a:cubicBezTo>
                    <a:pt x="63500" y="0"/>
                    <a:pt x="0" y="62230"/>
                    <a:pt x="0" y="138430"/>
                  </a:cubicBezTo>
                  <a:lnTo>
                    <a:pt x="0" y="3192780"/>
                  </a:lnTo>
                  <a:cubicBezTo>
                    <a:pt x="0" y="3268980"/>
                    <a:pt x="63500" y="3331210"/>
                    <a:pt x="140970" y="3331210"/>
                  </a:cubicBezTo>
                  <a:lnTo>
                    <a:pt x="6209030" y="3331210"/>
                  </a:lnTo>
                  <a:cubicBezTo>
                    <a:pt x="6286500" y="3331210"/>
                    <a:pt x="6350000" y="3268980"/>
                    <a:pt x="6350000" y="3192780"/>
                  </a:cubicBezTo>
                  <a:lnTo>
                    <a:pt x="6350000" y="138430"/>
                  </a:lnTo>
                  <a:cubicBezTo>
                    <a:pt x="6350000" y="62230"/>
                    <a:pt x="6286500" y="0"/>
                    <a:pt x="6209030" y="0"/>
                  </a:cubicBezTo>
                  <a:close/>
                </a:path>
              </a:pathLst>
            </a:custGeom>
            <a:blipFill>
              <a:blip r:embed="rId6"/>
              <a:stretch>
                <a:fillRect l="-3038" t="0" r="-3038" b="0"/>
              </a:stretch>
            </a:blipFill>
          </p:spPr>
        </p:sp>
      </p:grpSp>
      <p:sp>
        <p:nvSpPr>
          <p:cNvPr name="TextBox 9" id="9"/>
          <p:cNvSpPr txBox="true"/>
          <p:nvPr/>
        </p:nvSpPr>
        <p:spPr>
          <a:xfrm rot="0">
            <a:off x="674276" y="3268353"/>
            <a:ext cx="10837459" cy="1585939"/>
          </a:xfrm>
          <a:prstGeom prst="rect">
            <a:avLst/>
          </a:prstGeom>
        </p:spPr>
        <p:txBody>
          <a:bodyPr anchor="t" rtlCol="false" tIns="0" lIns="0" bIns="0" rIns="0">
            <a:spAutoFit/>
          </a:bodyPr>
          <a:lstStyle/>
          <a:p>
            <a:pPr algn="l">
              <a:lnSpc>
                <a:spcPts val="3160"/>
              </a:lnSpc>
            </a:pPr>
            <a:r>
              <a:rPr lang="en-US" sz="2290" spc="224">
                <a:solidFill>
                  <a:srgbClr val="231F20"/>
                </a:solidFill>
                <a:latin typeface="Montserrat Classic"/>
                <a:ea typeface="Montserrat Classic"/>
                <a:cs typeface="Montserrat Classic"/>
                <a:sym typeface="Montserrat Classic"/>
              </a:rPr>
              <a:t>Gradient Descent is one of the optimization algorithms that optimize the cost function (objective function) to reach the optimal minimal solution. To find the optimum solution, we need to reduce the cost function (MSE) for all data points. </a:t>
            </a:r>
          </a:p>
        </p:txBody>
      </p:sp>
      <p:sp>
        <p:nvSpPr>
          <p:cNvPr name="TextBox 10" id="10"/>
          <p:cNvSpPr txBox="true"/>
          <p:nvPr/>
        </p:nvSpPr>
        <p:spPr>
          <a:xfrm rot="0">
            <a:off x="6270217" y="7040253"/>
            <a:ext cx="11358765" cy="1985989"/>
          </a:xfrm>
          <a:prstGeom prst="rect">
            <a:avLst/>
          </a:prstGeom>
        </p:spPr>
        <p:txBody>
          <a:bodyPr anchor="t" rtlCol="false" tIns="0" lIns="0" bIns="0" rIns="0">
            <a:spAutoFit/>
          </a:bodyPr>
          <a:lstStyle/>
          <a:p>
            <a:pPr algn="l">
              <a:lnSpc>
                <a:spcPts val="3160"/>
              </a:lnSpc>
            </a:pPr>
            <a:r>
              <a:rPr lang="en-US" sz="2290" spc="224">
                <a:solidFill>
                  <a:srgbClr val="231F20"/>
                </a:solidFill>
                <a:latin typeface="Montserrat Classic"/>
                <a:ea typeface="Montserrat Classic"/>
                <a:cs typeface="Montserrat Classic"/>
                <a:sym typeface="Montserrat Classic"/>
              </a:rPr>
              <a:t>A regression model optimizes the gradient descent algorithm to update the coefficients of the line by reducing the cost function by randomly selecting coefficient values and then iteratively updating the coefficient values to reach the minimum cost function as shown in the images.</a:t>
            </a:r>
          </a:p>
        </p:txBody>
      </p:sp>
      <p:sp>
        <p:nvSpPr>
          <p:cNvPr name="TextBox 11" id="11"/>
          <p:cNvSpPr txBox="true"/>
          <p:nvPr/>
        </p:nvSpPr>
        <p:spPr>
          <a:xfrm rot="0">
            <a:off x="3600450" y="828144"/>
            <a:ext cx="10981523" cy="1193141"/>
          </a:xfrm>
          <a:prstGeom prst="rect">
            <a:avLst/>
          </a:prstGeom>
        </p:spPr>
        <p:txBody>
          <a:bodyPr anchor="t" rtlCol="false" tIns="0" lIns="0" bIns="0" rIns="0">
            <a:spAutoFit/>
          </a:bodyPr>
          <a:lstStyle/>
          <a:p>
            <a:pPr algn="ctr">
              <a:lnSpc>
                <a:spcPts val="9063"/>
              </a:lnSpc>
            </a:pPr>
            <a:r>
              <a:rPr lang="en-US" sz="8632" spc="845">
                <a:solidFill>
                  <a:srgbClr val="231F20"/>
                </a:solidFill>
                <a:latin typeface="Oswald Bold"/>
                <a:ea typeface="Oswald Bold"/>
                <a:cs typeface="Oswald Bold"/>
                <a:sym typeface="Oswald Bold"/>
              </a:rPr>
              <a:t>GRADIENT DESCENT</a:t>
            </a:r>
          </a:p>
        </p:txBody>
      </p:sp>
      <p:sp>
        <p:nvSpPr>
          <p:cNvPr name="TextBox 12" id="12"/>
          <p:cNvSpPr txBox="true"/>
          <p:nvPr/>
        </p:nvSpPr>
        <p:spPr>
          <a:xfrm rot="-852365">
            <a:off x="-68506" y="815303"/>
            <a:ext cx="4397751" cy="657846"/>
          </a:xfrm>
          <a:prstGeom prst="rect">
            <a:avLst/>
          </a:prstGeom>
        </p:spPr>
        <p:txBody>
          <a:bodyPr anchor="t" rtlCol="false" tIns="0" lIns="0" bIns="0" rIns="0">
            <a:spAutoFit/>
          </a:bodyPr>
          <a:lstStyle/>
          <a:p>
            <a:pPr algn="ctr">
              <a:lnSpc>
                <a:spcPts val="4605"/>
              </a:lnSpc>
            </a:pPr>
            <a:r>
              <a:rPr lang="en-US" sz="5904">
                <a:solidFill>
                  <a:srgbClr val="000000"/>
                </a:solidFill>
                <a:latin typeface="Feeling Passionate"/>
                <a:ea typeface="Feeling Passionate"/>
                <a:cs typeface="Feeling Passionate"/>
                <a:sym typeface="Feeling Passionate"/>
              </a:rPr>
              <a:t>#Technique 1</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12052165" y="1118883"/>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407869">
            <a:off x="-4696947" y="10150458"/>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3847530" y="2002612"/>
            <a:ext cx="10592940" cy="8205121"/>
          </a:xfrm>
          <a:custGeom>
            <a:avLst/>
            <a:gdLst/>
            <a:ahLst/>
            <a:cxnLst/>
            <a:rect r="r" b="b" t="t" l="l"/>
            <a:pathLst>
              <a:path h="8205121" w="10592940">
                <a:moveTo>
                  <a:pt x="0" y="0"/>
                </a:moveTo>
                <a:lnTo>
                  <a:pt x="10592940" y="0"/>
                </a:lnTo>
                <a:lnTo>
                  <a:pt x="10592940" y="8205122"/>
                </a:lnTo>
                <a:lnTo>
                  <a:pt x="0" y="8205122"/>
                </a:lnTo>
                <a:lnTo>
                  <a:pt x="0" y="0"/>
                </a:lnTo>
                <a:close/>
              </a:path>
            </a:pathLst>
          </a:custGeom>
          <a:blipFill>
            <a:blip r:embed="rId5"/>
            <a:stretch>
              <a:fillRect l="-516" t="0" r="-516" b="0"/>
            </a:stretch>
          </a:blipFill>
        </p:spPr>
      </p:sp>
      <p:sp>
        <p:nvSpPr>
          <p:cNvPr name="TextBox 6" id="6"/>
          <p:cNvSpPr txBox="true"/>
          <p:nvPr/>
        </p:nvSpPr>
        <p:spPr>
          <a:xfrm rot="0">
            <a:off x="3600450" y="828144"/>
            <a:ext cx="10981523" cy="1193141"/>
          </a:xfrm>
          <a:prstGeom prst="rect">
            <a:avLst/>
          </a:prstGeom>
        </p:spPr>
        <p:txBody>
          <a:bodyPr anchor="t" rtlCol="false" tIns="0" lIns="0" bIns="0" rIns="0">
            <a:spAutoFit/>
          </a:bodyPr>
          <a:lstStyle/>
          <a:p>
            <a:pPr algn="ctr">
              <a:lnSpc>
                <a:spcPts val="9063"/>
              </a:lnSpc>
            </a:pPr>
            <a:r>
              <a:rPr lang="en-US" sz="8632" spc="845">
                <a:solidFill>
                  <a:srgbClr val="231F20"/>
                </a:solidFill>
                <a:latin typeface="Oswald Bold"/>
                <a:ea typeface="Oswald Bold"/>
                <a:cs typeface="Oswald Bold"/>
                <a:sym typeface="Oswald Bold"/>
              </a:rPr>
              <a:t>GRADIENT DESCENT</a:t>
            </a:r>
          </a:p>
        </p:txBody>
      </p:sp>
      <p:sp>
        <p:nvSpPr>
          <p:cNvPr name="TextBox 7" id="7"/>
          <p:cNvSpPr txBox="true"/>
          <p:nvPr/>
        </p:nvSpPr>
        <p:spPr>
          <a:xfrm rot="-852365">
            <a:off x="-68506" y="815303"/>
            <a:ext cx="4397751" cy="657846"/>
          </a:xfrm>
          <a:prstGeom prst="rect">
            <a:avLst/>
          </a:prstGeom>
        </p:spPr>
        <p:txBody>
          <a:bodyPr anchor="t" rtlCol="false" tIns="0" lIns="0" bIns="0" rIns="0">
            <a:spAutoFit/>
          </a:bodyPr>
          <a:lstStyle/>
          <a:p>
            <a:pPr algn="ctr">
              <a:lnSpc>
                <a:spcPts val="4605"/>
              </a:lnSpc>
            </a:pPr>
            <a:r>
              <a:rPr lang="en-US" sz="5904">
                <a:solidFill>
                  <a:srgbClr val="000000"/>
                </a:solidFill>
                <a:latin typeface="Feeling Passionate"/>
                <a:ea typeface="Feeling Passionate"/>
                <a:cs typeface="Feeling Passionate"/>
                <a:sym typeface="Feeling Passionate"/>
              </a:rPr>
              <a:t>#Technique 1</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12052165" y="1118883"/>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407869">
            <a:off x="-4696947" y="10150458"/>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9144000" y="3483585"/>
            <a:ext cx="5502613" cy="2659596"/>
          </a:xfrm>
          <a:custGeom>
            <a:avLst/>
            <a:gdLst/>
            <a:ahLst/>
            <a:cxnLst/>
            <a:rect r="r" b="b" t="t" l="l"/>
            <a:pathLst>
              <a:path h="2659596" w="5502613">
                <a:moveTo>
                  <a:pt x="0" y="0"/>
                </a:moveTo>
                <a:lnTo>
                  <a:pt x="5502613" y="0"/>
                </a:lnTo>
                <a:lnTo>
                  <a:pt x="5502613" y="2659596"/>
                </a:lnTo>
                <a:lnTo>
                  <a:pt x="0" y="2659596"/>
                </a:lnTo>
                <a:lnTo>
                  <a:pt x="0" y="0"/>
                </a:lnTo>
                <a:close/>
              </a:path>
            </a:pathLst>
          </a:custGeom>
          <a:blipFill>
            <a:blip r:embed="rId5"/>
            <a:stretch>
              <a:fillRect l="0" t="0" r="0" b="0"/>
            </a:stretch>
          </a:blipFill>
        </p:spPr>
      </p:sp>
      <p:sp>
        <p:nvSpPr>
          <p:cNvPr name="Freeform 6" id="6"/>
          <p:cNvSpPr/>
          <p:nvPr/>
        </p:nvSpPr>
        <p:spPr>
          <a:xfrm flipH="false" flipV="false" rot="0">
            <a:off x="9367714" y="6808956"/>
            <a:ext cx="4691205" cy="1431588"/>
          </a:xfrm>
          <a:custGeom>
            <a:avLst/>
            <a:gdLst/>
            <a:ahLst/>
            <a:cxnLst/>
            <a:rect r="r" b="b" t="t" l="l"/>
            <a:pathLst>
              <a:path h="1431588" w="4691205">
                <a:moveTo>
                  <a:pt x="0" y="0"/>
                </a:moveTo>
                <a:lnTo>
                  <a:pt x="4691204" y="0"/>
                </a:lnTo>
                <a:lnTo>
                  <a:pt x="4691204" y="1431588"/>
                </a:lnTo>
                <a:lnTo>
                  <a:pt x="0" y="1431588"/>
                </a:lnTo>
                <a:lnTo>
                  <a:pt x="0" y="0"/>
                </a:lnTo>
                <a:close/>
              </a:path>
            </a:pathLst>
          </a:custGeom>
          <a:blipFill>
            <a:blip r:embed="rId6"/>
            <a:stretch>
              <a:fillRect l="0" t="0" r="0" b="0"/>
            </a:stretch>
          </a:blipFill>
        </p:spPr>
      </p:sp>
      <p:sp>
        <p:nvSpPr>
          <p:cNvPr name="TextBox 7" id="7"/>
          <p:cNvSpPr txBox="true"/>
          <p:nvPr/>
        </p:nvSpPr>
        <p:spPr>
          <a:xfrm rot="0">
            <a:off x="3600450" y="828144"/>
            <a:ext cx="10981523" cy="2336141"/>
          </a:xfrm>
          <a:prstGeom prst="rect">
            <a:avLst/>
          </a:prstGeom>
        </p:spPr>
        <p:txBody>
          <a:bodyPr anchor="t" rtlCol="false" tIns="0" lIns="0" bIns="0" rIns="0">
            <a:spAutoFit/>
          </a:bodyPr>
          <a:lstStyle/>
          <a:p>
            <a:pPr algn="ctr">
              <a:lnSpc>
                <a:spcPts val="9063"/>
              </a:lnSpc>
            </a:pPr>
            <a:r>
              <a:rPr lang="en-US" sz="8632" spc="845">
                <a:solidFill>
                  <a:srgbClr val="231F20"/>
                </a:solidFill>
                <a:latin typeface="Oswald Bold"/>
                <a:ea typeface="Oswald Bold"/>
                <a:cs typeface="Oswald Bold"/>
                <a:sym typeface="Oswald Bold"/>
              </a:rPr>
              <a:t>LINEAR ALGEBRA (NORMAL METHOD)</a:t>
            </a:r>
          </a:p>
        </p:txBody>
      </p:sp>
      <p:sp>
        <p:nvSpPr>
          <p:cNvPr name="TextBox 8" id="8"/>
          <p:cNvSpPr txBox="true"/>
          <p:nvPr/>
        </p:nvSpPr>
        <p:spPr>
          <a:xfrm rot="-852365">
            <a:off x="-68506" y="815303"/>
            <a:ext cx="4397751" cy="657846"/>
          </a:xfrm>
          <a:prstGeom prst="rect">
            <a:avLst/>
          </a:prstGeom>
        </p:spPr>
        <p:txBody>
          <a:bodyPr anchor="t" rtlCol="false" tIns="0" lIns="0" bIns="0" rIns="0">
            <a:spAutoFit/>
          </a:bodyPr>
          <a:lstStyle/>
          <a:p>
            <a:pPr algn="ctr">
              <a:lnSpc>
                <a:spcPts val="4605"/>
              </a:lnSpc>
            </a:pPr>
            <a:r>
              <a:rPr lang="en-US" sz="5904">
                <a:solidFill>
                  <a:srgbClr val="000000"/>
                </a:solidFill>
                <a:latin typeface="Feeling Passionate"/>
                <a:ea typeface="Feeling Passionate"/>
                <a:cs typeface="Feeling Passionate"/>
                <a:sym typeface="Feeling Passionate"/>
              </a:rPr>
              <a:t>#Technique 2</a:t>
            </a:r>
          </a:p>
        </p:txBody>
      </p:sp>
      <p:sp>
        <p:nvSpPr>
          <p:cNvPr name="TextBox 9" id="9"/>
          <p:cNvSpPr txBox="true"/>
          <p:nvPr/>
        </p:nvSpPr>
        <p:spPr>
          <a:xfrm rot="0">
            <a:off x="1538888" y="4295368"/>
            <a:ext cx="6984242" cy="785839"/>
          </a:xfrm>
          <a:prstGeom prst="rect">
            <a:avLst/>
          </a:prstGeom>
        </p:spPr>
        <p:txBody>
          <a:bodyPr anchor="t" rtlCol="false" tIns="0" lIns="0" bIns="0" rIns="0">
            <a:spAutoFit/>
          </a:bodyPr>
          <a:lstStyle/>
          <a:p>
            <a:pPr algn="l">
              <a:lnSpc>
                <a:spcPts val="3160"/>
              </a:lnSpc>
            </a:pPr>
            <a:r>
              <a:rPr lang="en-US" sz="2290" spc="224">
                <a:solidFill>
                  <a:srgbClr val="231F20"/>
                </a:solidFill>
                <a:latin typeface="Montserrat Classic"/>
                <a:ea typeface="Montserrat Classic"/>
                <a:cs typeface="Montserrat Classic"/>
                <a:sym typeface="Montserrat Classic"/>
              </a:rPr>
              <a:t>The problem of minimizing the cost funciton can be alternatively written as: </a:t>
            </a:r>
          </a:p>
        </p:txBody>
      </p:sp>
      <p:sp>
        <p:nvSpPr>
          <p:cNvPr name="TextBox 10" id="10"/>
          <p:cNvSpPr txBox="true"/>
          <p:nvPr/>
        </p:nvSpPr>
        <p:spPr>
          <a:xfrm rot="0">
            <a:off x="1538888" y="7112780"/>
            <a:ext cx="6984242" cy="1185889"/>
          </a:xfrm>
          <a:prstGeom prst="rect">
            <a:avLst/>
          </a:prstGeom>
        </p:spPr>
        <p:txBody>
          <a:bodyPr anchor="t" rtlCol="false" tIns="0" lIns="0" bIns="0" rIns="0">
            <a:spAutoFit/>
          </a:bodyPr>
          <a:lstStyle/>
          <a:p>
            <a:pPr algn="l">
              <a:lnSpc>
                <a:spcPts val="3160"/>
              </a:lnSpc>
            </a:pPr>
            <a:r>
              <a:rPr lang="en-US" sz="2290" spc="224">
                <a:solidFill>
                  <a:srgbClr val="231F20"/>
                </a:solidFill>
                <a:latin typeface="Montserrat Classic"/>
                <a:ea typeface="Montserrat Classic"/>
                <a:cs typeface="Montserrat Classic"/>
                <a:sym typeface="Montserrat Classic"/>
              </a:rPr>
              <a:t>We get the solution to the above Least Squares Problem via linear algebraic techniques as: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910223">
            <a:off x="12390723" y="-581496"/>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927989">
            <a:off x="-6493893" y="10303726"/>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922635" y="442913"/>
            <a:ext cx="14612765" cy="1303627"/>
          </a:xfrm>
          <a:prstGeom prst="rect">
            <a:avLst/>
          </a:prstGeom>
        </p:spPr>
        <p:txBody>
          <a:bodyPr anchor="t" rtlCol="false" tIns="0" lIns="0" bIns="0" rIns="0">
            <a:spAutoFit/>
          </a:bodyPr>
          <a:lstStyle/>
          <a:p>
            <a:pPr algn="l" marL="0" indent="0" lvl="0">
              <a:lnSpc>
                <a:spcPts val="9903"/>
              </a:lnSpc>
            </a:pPr>
            <a:r>
              <a:rPr lang="en-US" sz="9431" spc="924">
                <a:solidFill>
                  <a:srgbClr val="231F20"/>
                </a:solidFill>
                <a:latin typeface="Oswald Bold"/>
                <a:ea typeface="Oswald Bold"/>
                <a:cs typeface="Oswald Bold"/>
                <a:sym typeface="Oswald Bold"/>
              </a:rPr>
              <a:t>MODEL IMPLEMENTATION</a:t>
            </a:r>
          </a:p>
        </p:txBody>
      </p:sp>
      <p:sp>
        <p:nvSpPr>
          <p:cNvPr name="Freeform 6" id="6"/>
          <p:cNvSpPr/>
          <p:nvPr/>
        </p:nvSpPr>
        <p:spPr>
          <a:xfrm flipH="false" flipV="false" rot="5993044">
            <a:off x="-7582056" y="-1151062"/>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7433412">
            <a:off x="14389001" y="6688317"/>
            <a:ext cx="10202616" cy="4377850"/>
          </a:xfrm>
          <a:custGeom>
            <a:avLst/>
            <a:gdLst/>
            <a:ahLst/>
            <a:cxnLst/>
            <a:rect r="r" b="b" t="t" l="l"/>
            <a:pathLst>
              <a:path h="4377850" w="10202616">
                <a:moveTo>
                  <a:pt x="0" y="0"/>
                </a:moveTo>
                <a:lnTo>
                  <a:pt x="10202615" y="0"/>
                </a:lnTo>
                <a:lnTo>
                  <a:pt x="10202615" y="4377850"/>
                </a:lnTo>
                <a:lnTo>
                  <a:pt x="0" y="43778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028700" y="2485116"/>
            <a:ext cx="5074410" cy="7454981"/>
          </a:xfrm>
          <a:custGeom>
            <a:avLst/>
            <a:gdLst/>
            <a:ahLst/>
            <a:cxnLst/>
            <a:rect r="r" b="b" t="t" l="l"/>
            <a:pathLst>
              <a:path h="7454981" w="5074410">
                <a:moveTo>
                  <a:pt x="0" y="0"/>
                </a:moveTo>
                <a:lnTo>
                  <a:pt x="5074410" y="0"/>
                </a:lnTo>
                <a:lnTo>
                  <a:pt x="5074410" y="7454981"/>
                </a:lnTo>
                <a:lnTo>
                  <a:pt x="0" y="7454981"/>
                </a:lnTo>
                <a:lnTo>
                  <a:pt x="0" y="0"/>
                </a:lnTo>
                <a:close/>
              </a:path>
            </a:pathLst>
          </a:custGeom>
          <a:blipFill>
            <a:blip r:embed="rId5"/>
            <a:stretch>
              <a:fillRect l="-238" t="-115" r="-238" b="0"/>
            </a:stretch>
          </a:blipFill>
        </p:spPr>
      </p:sp>
      <p:sp>
        <p:nvSpPr>
          <p:cNvPr name="Freeform 9" id="9"/>
          <p:cNvSpPr/>
          <p:nvPr/>
        </p:nvSpPr>
        <p:spPr>
          <a:xfrm flipH="false" flipV="false" rot="0">
            <a:off x="8229017" y="2962218"/>
            <a:ext cx="7605581" cy="5704186"/>
          </a:xfrm>
          <a:custGeom>
            <a:avLst/>
            <a:gdLst/>
            <a:ahLst/>
            <a:cxnLst/>
            <a:rect r="r" b="b" t="t" l="l"/>
            <a:pathLst>
              <a:path h="5704186" w="7605581">
                <a:moveTo>
                  <a:pt x="0" y="0"/>
                </a:moveTo>
                <a:lnTo>
                  <a:pt x="7605581" y="0"/>
                </a:lnTo>
                <a:lnTo>
                  <a:pt x="7605581" y="5704186"/>
                </a:lnTo>
                <a:lnTo>
                  <a:pt x="0" y="5704186"/>
                </a:lnTo>
                <a:lnTo>
                  <a:pt x="0" y="0"/>
                </a:lnTo>
                <a:close/>
              </a:path>
            </a:pathLst>
          </a:custGeom>
          <a:blipFill>
            <a:blip r:embed="rId6"/>
            <a:stretch>
              <a:fillRect l="0" t="0" r="0" b="0"/>
            </a:stretch>
          </a:blipFill>
        </p:spPr>
      </p:sp>
      <p:sp>
        <p:nvSpPr>
          <p:cNvPr name="TextBox 10" id="10"/>
          <p:cNvSpPr txBox="true"/>
          <p:nvPr/>
        </p:nvSpPr>
        <p:spPr>
          <a:xfrm rot="0">
            <a:off x="922635" y="1878041"/>
            <a:ext cx="8013022" cy="893677"/>
          </a:xfrm>
          <a:prstGeom prst="rect">
            <a:avLst/>
          </a:prstGeom>
        </p:spPr>
        <p:txBody>
          <a:bodyPr anchor="t" rtlCol="false" tIns="0" lIns="0" bIns="0" rIns="0">
            <a:spAutoFit/>
          </a:bodyPr>
          <a:lstStyle/>
          <a:p>
            <a:pPr algn="l">
              <a:lnSpc>
                <a:spcPts val="3550"/>
              </a:lnSpc>
            </a:pPr>
            <a:r>
              <a:rPr lang="en-US" sz="2573" spc="252">
                <a:solidFill>
                  <a:srgbClr val="231F20"/>
                </a:solidFill>
                <a:latin typeface="Montserrat Classic Bold"/>
                <a:ea typeface="Montserrat Classic Bold"/>
                <a:cs typeface="Montserrat Classic Bold"/>
                <a:sym typeface="Montserrat Classic Bold"/>
              </a:rPr>
              <a:t>BUILDING MODEL FROM SCRATCH</a:t>
            </a:r>
          </a:p>
          <a:p>
            <a:pPr algn="l">
              <a:lnSpc>
                <a:spcPts val="3550"/>
              </a:lnSpc>
            </a:pPr>
            <a:r>
              <a:rPr lang="en-US" sz="2573" spc="252">
                <a:solidFill>
                  <a:srgbClr val="231F20"/>
                </a:solidFill>
                <a:latin typeface="Montserrat Classic Bold"/>
                <a:ea typeface="Montserrat Classic Bold"/>
                <a:cs typeface="Montserrat Classic Bold"/>
                <a:sym typeface="Montserrat Classic Bold"/>
              </a:rPr>
              <a:t> </a:t>
            </a:r>
          </a:p>
        </p:txBody>
      </p:sp>
      <p:sp>
        <p:nvSpPr>
          <p:cNvPr name="TextBox 11" id="11"/>
          <p:cNvSpPr txBox="true"/>
          <p:nvPr/>
        </p:nvSpPr>
        <p:spPr>
          <a:xfrm rot="0">
            <a:off x="8229017" y="2296304"/>
            <a:ext cx="8013022" cy="446002"/>
          </a:xfrm>
          <a:prstGeom prst="rect">
            <a:avLst/>
          </a:prstGeom>
        </p:spPr>
        <p:txBody>
          <a:bodyPr anchor="t" rtlCol="false" tIns="0" lIns="0" bIns="0" rIns="0">
            <a:spAutoFit/>
          </a:bodyPr>
          <a:lstStyle/>
          <a:p>
            <a:pPr algn="l">
              <a:lnSpc>
                <a:spcPts val="3550"/>
              </a:lnSpc>
            </a:pPr>
            <a:r>
              <a:rPr lang="en-US" sz="2573" spc="252">
                <a:solidFill>
                  <a:srgbClr val="231F20"/>
                </a:solidFill>
                <a:latin typeface="Montserrat Classic"/>
                <a:ea typeface="Montserrat Classic"/>
                <a:cs typeface="Montserrat Classic"/>
                <a:sym typeface="Montserrat Classic"/>
              </a:rPr>
              <a:t>OUTPUT : REGRESSION LINE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DAGIdtWjevQ</dc:identifier>
  <dcterms:modified xsi:type="dcterms:W3CDTF">2011-08-01T06:04:30Z</dcterms:modified>
  <cp:revision>1</cp:revision>
  <dc:title>Grey minimalist business project presentation </dc:title>
</cp:coreProperties>
</file>